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52"/>
  </p:notesMasterIdLst>
  <p:handoutMasterIdLst>
    <p:handoutMasterId r:id="rId53"/>
  </p:handoutMasterIdLst>
  <p:sldIdLst>
    <p:sldId id="546" r:id="rId9"/>
    <p:sldId id="490" r:id="rId10"/>
    <p:sldId id="527" r:id="rId11"/>
    <p:sldId id="505" r:id="rId12"/>
    <p:sldId id="513" r:id="rId13"/>
    <p:sldId id="463" r:id="rId14"/>
    <p:sldId id="528" r:id="rId15"/>
    <p:sldId id="518" r:id="rId16"/>
    <p:sldId id="460" r:id="rId17"/>
    <p:sldId id="461" r:id="rId18"/>
    <p:sldId id="529" r:id="rId19"/>
    <p:sldId id="532" r:id="rId20"/>
    <p:sldId id="548" r:id="rId21"/>
    <p:sldId id="530" r:id="rId22"/>
    <p:sldId id="531" r:id="rId23"/>
    <p:sldId id="547" r:id="rId24"/>
    <p:sldId id="519" r:id="rId25"/>
    <p:sldId id="520" r:id="rId26"/>
    <p:sldId id="550" r:id="rId27"/>
    <p:sldId id="549" r:id="rId28"/>
    <p:sldId id="551" r:id="rId29"/>
    <p:sldId id="533" r:id="rId30"/>
    <p:sldId id="522" r:id="rId31"/>
    <p:sldId id="523" r:id="rId32"/>
    <p:sldId id="524" r:id="rId33"/>
    <p:sldId id="536" r:id="rId34"/>
    <p:sldId id="555" r:id="rId35"/>
    <p:sldId id="554" r:id="rId36"/>
    <p:sldId id="537" r:id="rId37"/>
    <p:sldId id="534" r:id="rId38"/>
    <p:sldId id="553" r:id="rId39"/>
    <p:sldId id="552" r:id="rId40"/>
    <p:sldId id="539" r:id="rId41"/>
    <p:sldId id="538" r:id="rId42"/>
    <p:sldId id="466" r:id="rId43"/>
    <p:sldId id="543" r:id="rId44"/>
    <p:sldId id="542" r:id="rId45"/>
    <p:sldId id="444" r:id="rId46"/>
    <p:sldId id="455" r:id="rId47"/>
    <p:sldId id="459" r:id="rId48"/>
    <p:sldId id="544" r:id="rId49"/>
    <p:sldId id="541" r:id="rId50"/>
    <p:sldId id="545" r:id="rId51"/>
  </p:sldIdLst>
  <p:sldSz cx="12188825" cy="6858000"/>
  <p:notesSz cx="6858000" cy="9144000"/>
  <p:custDataLst>
    <p:tags r:id="rId54"/>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1" autoAdjust="0"/>
    <p:restoredTop sz="94041" autoAdjust="0"/>
  </p:normalViewPr>
  <p:slideViewPr>
    <p:cSldViewPr showGuides="1">
      <p:cViewPr varScale="1">
        <p:scale>
          <a:sx n="59" d="100"/>
          <a:sy n="59" d="100"/>
        </p:scale>
        <p:origin x="204" y="6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0" d="100"/>
          <a:sy n="60" d="100"/>
        </p:scale>
        <p:origin x="276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2025/2/24</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2025/2/24</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2/24/2025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2025/2/24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2025/2/24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2025/2/24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2025/2/24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FontTx/>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2/24/2025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2025/2/24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2025/2/24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2025/2/24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2025/2/24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Arial" panose="020B0604020202020204" pitchFamily="34" charset="0"/>
              <a:buChar char="•"/>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6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2/24/2025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Wingdings" panose="05000000000000000000" pitchFamily="2" charset="2"/>
              <a:buChar char="Ø"/>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2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799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2025/2/24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87779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表">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2025/2/24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jp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5.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2025/2/24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6" r:id="rId3"/>
    <p:sldLayoutId id="2147483661" r:id="rId4"/>
    <p:sldLayoutId id="2147483723" r:id="rId5"/>
    <p:sldLayoutId id="214748372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2025/2/24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703" r:id="rId1"/>
    <p:sldLayoutId id="2147483691" r:id="rId2"/>
    <p:sldLayoutId id="2147483697" r:id="rId3"/>
    <p:sldLayoutId id="2147483698" r:id="rId4"/>
    <p:sldLayoutId id="2147483700" r:id="rId5"/>
    <p:sldLayoutId id="2147483702" r:id="rId6"/>
    <p:sldLayoutId id="21474837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2025/2/24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2025/2/24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2025/2/24</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3F0285-90DD-CDFA-13E8-E122327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483" y="-147499"/>
            <a:ext cx="4481736" cy="4481736"/>
          </a:xfrm>
          <a:prstGeom prst="rect">
            <a:avLst/>
          </a:prstGeom>
          <a:ln>
            <a:solidFill>
              <a:schemeClr val="tx1"/>
            </a:solidFill>
          </a:ln>
        </p:spPr>
      </p:pic>
      <p:sp>
        <p:nvSpPr>
          <p:cNvPr id="5" name="矩形 4">
            <a:extLst>
              <a:ext uri="{FF2B5EF4-FFF2-40B4-BE49-F238E27FC236}">
                <a16:creationId xmlns:a16="http://schemas.microsoft.com/office/drawing/2014/main" id="{496BA929-9393-EB22-FF61-A90A2F898BDC}"/>
              </a:ext>
            </a:extLst>
          </p:cNvPr>
          <p:cNvSpPr/>
          <p:nvPr/>
        </p:nvSpPr>
        <p:spPr>
          <a:xfrm>
            <a:off x="7318548" y="4149080"/>
            <a:ext cx="1512168" cy="713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FD66F82-C0E8-8974-4095-BAEF69A9ABAA}"/>
              </a:ext>
            </a:extLst>
          </p:cNvPr>
          <p:cNvSpPr txBox="1"/>
          <p:nvPr/>
        </p:nvSpPr>
        <p:spPr>
          <a:xfrm>
            <a:off x="1169434" y="4334237"/>
            <a:ext cx="9505056" cy="923330"/>
          </a:xfrm>
          <a:prstGeom prst="rect">
            <a:avLst/>
          </a:prstGeom>
          <a:noFill/>
        </p:spPr>
        <p:txBody>
          <a:bodyPr wrap="square">
            <a:spAutoFit/>
          </a:bodyPr>
          <a:lstStyle/>
          <a:p>
            <a:r>
              <a:rPr kumimoji="0" lang="zh-CN" altLang="en-US" sz="5400" b="1" i="0" u="none" strike="noStrike" kern="1200" cap="none" spc="10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t>第三章 空间数据采集与组织</a:t>
            </a:r>
          </a:p>
        </p:txBody>
      </p:sp>
      <p:sp>
        <p:nvSpPr>
          <p:cNvPr id="10" name="矩形 9">
            <a:extLst>
              <a:ext uri="{FF2B5EF4-FFF2-40B4-BE49-F238E27FC236}">
                <a16:creationId xmlns:a16="http://schemas.microsoft.com/office/drawing/2014/main" id="{B188DA54-2027-1D8D-D1E0-7D789EB15C08}"/>
              </a:ext>
            </a:extLst>
          </p:cNvPr>
          <p:cNvSpPr/>
          <p:nvPr/>
        </p:nvSpPr>
        <p:spPr>
          <a:xfrm>
            <a:off x="0" y="6381328"/>
            <a:ext cx="12188825" cy="4724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EF439308-F3DA-D6BB-3925-3A8163E5BAFF}"/>
              </a:ext>
            </a:extLst>
          </p:cNvPr>
          <p:cNvSpPr/>
          <p:nvPr/>
        </p:nvSpPr>
        <p:spPr>
          <a:xfrm>
            <a:off x="0" y="895905"/>
            <a:ext cx="2422004" cy="8482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2" name="文本框 11">
            <a:extLst>
              <a:ext uri="{FF2B5EF4-FFF2-40B4-BE49-F238E27FC236}">
                <a16:creationId xmlns:a16="http://schemas.microsoft.com/office/drawing/2014/main" id="{184CB2F3-CFD0-20C1-E241-9417D461122C}"/>
              </a:ext>
            </a:extLst>
          </p:cNvPr>
          <p:cNvSpPr txBox="1"/>
          <p:nvPr/>
        </p:nvSpPr>
        <p:spPr>
          <a:xfrm>
            <a:off x="405780" y="358029"/>
            <a:ext cx="2965668"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ArcGIS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应用</a:t>
            </a:r>
          </a:p>
        </p:txBody>
      </p:sp>
    </p:spTree>
    <p:extLst>
      <p:ext uri="{BB962C8B-B14F-4D97-AF65-F5344CB8AC3E}">
        <p14:creationId xmlns:p14="http://schemas.microsoft.com/office/powerpoint/2010/main" val="42757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98142" y="982565"/>
            <a:ext cx="2115058" cy="410369"/>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4"/>
              </a:lnSpc>
              <a:spcBef>
                <a:spcPct val="0"/>
              </a:spcBef>
              <a:spcAft>
                <a:spcPct val="0"/>
              </a:spcAft>
            </a:pPr>
            <a:r>
              <a:rPr sz="2800" dirty="0" err="1">
                <a:solidFill>
                  <a:srgbClr val="92D050"/>
                </a:solidFill>
                <a:latin typeface="SimHei"/>
                <a:cs typeface="SimHei"/>
              </a:rPr>
              <a:t>要素类</a:t>
            </a:r>
            <a:endParaRPr sz="2800" dirty="0">
              <a:solidFill>
                <a:srgbClr val="92D050"/>
              </a:solidFill>
              <a:latin typeface="SimHei"/>
              <a:cs typeface="SimHei"/>
            </a:endParaRPr>
          </a:p>
        </p:txBody>
      </p:sp>
      <p:pic>
        <p:nvPicPr>
          <p:cNvPr id="2" name="图片 1"/>
          <p:cNvPicPr>
            <a:picLocks noChangeAspect="1"/>
          </p:cNvPicPr>
          <p:nvPr/>
        </p:nvPicPr>
        <p:blipFill>
          <a:blip r:embed="rId2"/>
          <a:stretch>
            <a:fillRect/>
          </a:stretch>
        </p:blipFill>
        <p:spPr>
          <a:xfrm>
            <a:off x="5086299" y="1556792"/>
            <a:ext cx="7283095" cy="5184576"/>
          </a:xfrm>
          <a:prstGeom prst="rect">
            <a:avLst/>
          </a:prstGeom>
        </p:spPr>
      </p:pic>
      <p:sp>
        <p:nvSpPr>
          <p:cNvPr id="8" name="标题 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1.3 Geodatabase</a:t>
            </a:r>
            <a:r>
              <a:rPr lang="en-US" altLang="zh-CN" b="1" dirty="0">
                <a:solidFill>
                  <a:srgbClr val="FFFFFF"/>
                </a:solidFill>
                <a:latin typeface="黑体" panose="02010609060101010101" pitchFamily="49" charset="-122"/>
                <a:ea typeface="黑体" panose="02010609060101010101" pitchFamily="49" charset="-122"/>
                <a:cs typeface="Arial" pitchFamily="34" charset="0"/>
              </a:rPr>
              <a:t>–</a:t>
            </a:r>
            <a:endParaRPr lang="zh-CN" altLang="en-US" b="1" dirty="0">
              <a:latin typeface="黑体" panose="02010609060101010101" pitchFamily="49" charset="-122"/>
              <a:ea typeface="黑体" panose="02010609060101010101" pitchFamily="49" charset="-122"/>
            </a:endParaRPr>
          </a:p>
        </p:txBody>
      </p:sp>
      <p:sp>
        <p:nvSpPr>
          <p:cNvPr id="9" name="内容占位符 8"/>
          <p:cNvSpPr>
            <a:spLocks noGrp="1"/>
          </p:cNvSpPr>
          <p:nvPr>
            <p:ph idx="11"/>
          </p:nvPr>
        </p:nvSpPr>
        <p:spPr>
          <a:xfrm>
            <a:off x="1053852" y="2028409"/>
            <a:ext cx="9134391" cy="4114801"/>
          </a:xfrm>
        </p:spPr>
        <p:txBody>
          <a:bodyPr/>
          <a:lstStyle/>
          <a:p>
            <a:pPr>
              <a:lnSpc>
                <a:spcPts val="2238"/>
              </a:lnSpc>
              <a:spcBef>
                <a:spcPct val="0"/>
              </a:spcBef>
              <a:spcAft>
                <a:spcPct val="0"/>
              </a:spcAft>
              <a:buFont typeface="Arial" panose="020B0604020202020204" pitchFamily="34" charset="0"/>
              <a:buChar char="•"/>
            </a:pPr>
            <a:r>
              <a:rPr lang="zh-CN" altLang="en-US" dirty="0"/>
              <a:t>要素类</a:t>
            </a:r>
            <a:endParaRPr lang="en-US" altLang="zh-CN" dirty="0"/>
          </a:p>
          <a:p>
            <a:pPr marL="231775" lvl="1" indent="0">
              <a:lnSpc>
                <a:spcPct val="100000"/>
              </a:lnSpc>
              <a:spcBef>
                <a:spcPct val="0"/>
              </a:spcBef>
              <a:spcAft>
                <a:spcPct val="0"/>
              </a:spcAft>
              <a:buNone/>
            </a:pPr>
            <a:r>
              <a:rPr lang="en-US" altLang="zh-CN" sz="2400" dirty="0">
                <a:solidFill>
                  <a:schemeClr val="bg2"/>
                </a:solidFill>
                <a:cs typeface="Arial" pitchFamily="34" charset="0"/>
              </a:rPr>
              <a:t>       –</a:t>
            </a:r>
            <a:r>
              <a:rPr lang="zh-CN" altLang="en-US" sz="2400" spc="642" dirty="0">
                <a:solidFill>
                  <a:schemeClr val="bg2"/>
                </a:solidFill>
                <a:cs typeface="Times New Roman"/>
              </a:rPr>
              <a:t> </a:t>
            </a:r>
            <a:r>
              <a:rPr lang="en-US" altLang="zh-CN" sz="2400" b="1" dirty="0">
                <a:cs typeface="Calibri"/>
              </a:rPr>
              <a:t>7</a:t>
            </a:r>
            <a:r>
              <a:rPr lang="zh-CN" altLang="en-US" sz="2400" b="1" dirty="0">
                <a:cs typeface="SimSun"/>
              </a:rPr>
              <a:t>个类型</a:t>
            </a:r>
            <a:endParaRPr lang="en-US" altLang="zh-CN" sz="2400" b="1" dirty="0">
              <a:cs typeface="SimSun"/>
            </a:endParaRPr>
          </a:p>
          <a:p>
            <a:pPr marL="231775" lvl="1" indent="0">
              <a:lnSpc>
                <a:spcPct val="100000"/>
              </a:lnSpc>
              <a:spcBef>
                <a:spcPct val="0"/>
              </a:spcBef>
              <a:spcAft>
                <a:spcPct val="0"/>
              </a:spcAft>
              <a:buNone/>
            </a:pPr>
            <a:r>
              <a:rPr lang="en-US" altLang="zh-CN" sz="2400" b="1" dirty="0">
                <a:cs typeface="Arial" pitchFamily="34" charset="0"/>
              </a:rPr>
              <a:t>       –</a:t>
            </a:r>
            <a:r>
              <a:rPr lang="zh-CN" altLang="en-US" sz="2400" b="1" spc="642" dirty="0">
                <a:cs typeface="Times New Roman"/>
              </a:rPr>
              <a:t> </a:t>
            </a:r>
            <a:r>
              <a:rPr lang="zh-CN" altLang="en-US" sz="2400" b="1" dirty="0">
                <a:cs typeface="SimSun"/>
              </a:rPr>
              <a:t>继承要素数据集的</a:t>
            </a:r>
            <a:endParaRPr lang="en-US" altLang="zh-CN" sz="2400" b="1" dirty="0">
              <a:cs typeface="SimSun"/>
            </a:endParaRPr>
          </a:p>
          <a:p>
            <a:pPr marL="231775" lvl="1" indent="0">
              <a:lnSpc>
                <a:spcPct val="100000"/>
              </a:lnSpc>
              <a:spcBef>
                <a:spcPct val="0"/>
              </a:spcBef>
              <a:spcAft>
                <a:spcPct val="0"/>
              </a:spcAft>
              <a:buNone/>
            </a:pPr>
            <a:r>
              <a:rPr lang="en-US" altLang="zh-CN" sz="2400" b="1" dirty="0">
                <a:cs typeface="SimSun"/>
              </a:rPr>
              <a:t>          </a:t>
            </a:r>
            <a:r>
              <a:rPr lang="zh-CN" altLang="en-US" sz="2400" b="1" dirty="0">
                <a:cs typeface="SimSun"/>
              </a:rPr>
              <a:t>空间参考</a:t>
            </a:r>
          </a:p>
          <a:p>
            <a:pPr marL="231775" lvl="1" indent="0">
              <a:lnSpc>
                <a:spcPct val="100000"/>
              </a:lnSpc>
              <a:spcBef>
                <a:spcPts val="691"/>
              </a:spcBef>
              <a:spcAft>
                <a:spcPct val="0"/>
              </a:spcAft>
              <a:buNone/>
            </a:pPr>
            <a:r>
              <a:rPr lang="en-US" altLang="zh-CN" sz="2400" b="1" dirty="0">
                <a:cs typeface="Arial" pitchFamily="34" charset="0"/>
              </a:rPr>
              <a:t>       –</a:t>
            </a:r>
            <a:r>
              <a:rPr lang="zh-CN" altLang="en-US" sz="2400" b="1" spc="642" dirty="0">
                <a:cs typeface="Times New Roman"/>
              </a:rPr>
              <a:t> </a:t>
            </a:r>
            <a:r>
              <a:rPr lang="zh-CN" altLang="en-US" sz="2400" b="1" dirty="0">
                <a:cs typeface="SimSun"/>
              </a:rPr>
              <a:t>字段及属性定义</a:t>
            </a:r>
          </a:p>
          <a:p>
            <a:endParaRPr lang="zh-CN" altLang="en-US" dirty="0">
              <a:solidFill>
                <a:schemeClr val="bg2"/>
              </a:solidFill>
              <a:latin typeface="SimSun"/>
              <a:cs typeface="SimSun"/>
            </a:endParaRPr>
          </a:p>
          <a:p>
            <a:pPr marL="0" indent="0">
              <a:buNone/>
            </a:pPr>
            <a:endParaRPr lang="zh-CN" altLang="en-US" dirty="0"/>
          </a:p>
        </p:txBody>
      </p:sp>
    </p:spTree>
    <p:extLst>
      <p:ext uri="{BB962C8B-B14F-4D97-AF65-F5344CB8AC3E}">
        <p14:creationId xmlns:p14="http://schemas.microsoft.com/office/powerpoint/2010/main" val="302390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1.4 </a:t>
            </a:r>
            <a:r>
              <a:rPr lang="zh-CN" altLang="en-US" b="1" dirty="0">
                <a:latin typeface="黑体" panose="02010609060101010101" pitchFamily="49" charset="-122"/>
                <a:ea typeface="黑体" panose="02010609060101010101" pitchFamily="49" charset="-122"/>
              </a:rPr>
              <a:t>栅格数据组织</a:t>
            </a:r>
          </a:p>
        </p:txBody>
      </p:sp>
      <p:sp>
        <p:nvSpPr>
          <p:cNvPr id="9" name="内容占位符 8"/>
          <p:cNvSpPr>
            <a:spLocks noGrp="1"/>
          </p:cNvSpPr>
          <p:nvPr>
            <p:ph idx="11"/>
          </p:nvPr>
        </p:nvSpPr>
        <p:spPr>
          <a:xfrm>
            <a:off x="1053852" y="1844824"/>
            <a:ext cx="9433048" cy="5184576"/>
          </a:xfrm>
        </p:spPr>
        <p:txBody>
          <a:bodyPr>
            <a:normAutofit fontScale="25000" lnSpcReduction="20000"/>
          </a:bodyPr>
          <a:lstStyle/>
          <a:p>
            <a:pPr>
              <a:lnSpc>
                <a:spcPct val="170000"/>
              </a:lnSpc>
              <a:spcBef>
                <a:spcPct val="0"/>
              </a:spcBef>
              <a:spcAft>
                <a:spcPct val="0"/>
              </a:spcAft>
              <a:buFont typeface="Arial" panose="020B0604020202020204" pitchFamily="34" charset="0"/>
              <a:buChar char="•"/>
            </a:pPr>
            <a:r>
              <a:rPr lang="en-US" altLang="zh-CN" sz="9600" dirty="0"/>
              <a:t>ArcGIS</a:t>
            </a:r>
            <a:r>
              <a:rPr lang="zh-CN" altLang="en-US" sz="9600" dirty="0"/>
              <a:t>支持</a:t>
            </a:r>
            <a:r>
              <a:rPr lang="en-US" altLang="zh-CN" sz="9600" dirty="0"/>
              <a:t>70</a:t>
            </a:r>
            <a:r>
              <a:rPr lang="zh-CN" altLang="en-US" sz="9600" dirty="0"/>
              <a:t>多种栅格数据，如</a:t>
            </a:r>
            <a:r>
              <a:rPr lang="en-US" altLang="zh-CN" sz="9600" dirty="0"/>
              <a:t>bmp</a:t>
            </a:r>
            <a:r>
              <a:rPr lang="zh-CN" altLang="en-US" sz="9600" dirty="0"/>
              <a:t>、</a:t>
            </a:r>
            <a:r>
              <a:rPr lang="en-US" altLang="zh-CN" sz="9600" dirty="0" err="1"/>
              <a:t>tif</a:t>
            </a:r>
            <a:r>
              <a:rPr lang="zh-CN" altLang="en-US" sz="9600" dirty="0"/>
              <a:t>、</a:t>
            </a:r>
            <a:r>
              <a:rPr lang="en-US" altLang="zh-CN" sz="9600" dirty="0" err="1"/>
              <a:t>img</a:t>
            </a:r>
            <a:r>
              <a:rPr lang="zh-CN" altLang="en-US" sz="9600" dirty="0"/>
              <a:t>等</a:t>
            </a:r>
            <a:endParaRPr lang="en-US" altLang="zh-CN" sz="9600" dirty="0"/>
          </a:p>
          <a:p>
            <a:pPr lvl="1">
              <a:lnSpc>
                <a:spcPct val="170000"/>
              </a:lnSpc>
              <a:spcBef>
                <a:spcPct val="0"/>
              </a:spcBef>
              <a:spcAft>
                <a:spcPct val="0"/>
              </a:spcAft>
            </a:pPr>
            <a:r>
              <a:rPr lang="zh-CN" altLang="en-US" sz="7400" b="1" dirty="0"/>
              <a:t>单波段的栅格数据：</a:t>
            </a:r>
            <a:endParaRPr lang="en-US" altLang="zh-CN" sz="7400" b="1" dirty="0"/>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Calibri"/>
              </a:rPr>
              <a:t>ASCII Grid</a:t>
            </a:r>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ESRI Grid          </a:t>
            </a:r>
            <a:endParaRPr lang="zh-CN" altLang="en-US" sz="7400" b="1" dirty="0">
              <a:solidFill>
                <a:schemeClr val="bg2"/>
              </a:solidFill>
              <a:cs typeface="SimSun"/>
            </a:endParaRPr>
          </a:p>
          <a:p>
            <a:pPr marL="231775" lvl="1" indent="0">
              <a:lnSpc>
                <a:spcPct val="170000"/>
              </a:lnSpc>
              <a:spcBef>
                <a:spcPts val="691"/>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USGSDEM</a:t>
            </a:r>
            <a:endParaRPr lang="en-US" altLang="zh-CN" sz="7400" b="1" dirty="0">
              <a:solidFill>
                <a:schemeClr val="bg2"/>
              </a:solidFill>
            </a:endParaRPr>
          </a:p>
          <a:p>
            <a:pPr lvl="1">
              <a:lnSpc>
                <a:spcPct val="170000"/>
              </a:lnSpc>
              <a:spcBef>
                <a:spcPct val="0"/>
              </a:spcBef>
              <a:spcAft>
                <a:spcPct val="0"/>
              </a:spcAft>
            </a:pPr>
            <a:r>
              <a:rPr lang="zh-CN" altLang="en-US" sz="7400" b="1" dirty="0"/>
              <a:t>多波段的栅格数据：</a:t>
            </a:r>
            <a:endParaRPr lang="en-US" altLang="zh-CN" sz="7400" b="1" dirty="0"/>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Calibri"/>
              </a:rPr>
              <a:t>BIL</a:t>
            </a:r>
            <a:r>
              <a:rPr lang="zh-CN" altLang="en-US" sz="7400" b="1" dirty="0">
                <a:solidFill>
                  <a:schemeClr val="bg2"/>
                </a:solidFill>
                <a:cs typeface="Calibri"/>
              </a:rPr>
              <a:t>、</a:t>
            </a:r>
            <a:r>
              <a:rPr lang="en-US" altLang="zh-CN" sz="7400" b="1" dirty="0">
                <a:solidFill>
                  <a:schemeClr val="bg2"/>
                </a:solidFill>
                <a:cs typeface="Calibri"/>
              </a:rPr>
              <a:t>BIP</a:t>
            </a:r>
            <a:r>
              <a:rPr lang="zh-CN" altLang="en-US" sz="7400" b="1" dirty="0">
                <a:solidFill>
                  <a:schemeClr val="bg2"/>
                </a:solidFill>
                <a:cs typeface="Calibri"/>
              </a:rPr>
              <a:t>、</a:t>
            </a:r>
            <a:r>
              <a:rPr lang="en-US" altLang="zh-CN" sz="7400" b="1" dirty="0">
                <a:solidFill>
                  <a:schemeClr val="bg2"/>
                </a:solidFill>
                <a:cs typeface="Calibri"/>
              </a:rPr>
              <a:t>BSQ</a:t>
            </a:r>
            <a:r>
              <a:rPr lang="zh-CN" altLang="en-US" sz="7400" b="1" dirty="0">
                <a:solidFill>
                  <a:schemeClr val="bg2"/>
                </a:solidFill>
                <a:cs typeface="Calibri"/>
              </a:rPr>
              <a:t>：</a:t>
            </a:r>
            <a:endParaRPr lang="en-US" altLang="zh-CN" sz="7400" b="1" dirty="0">
              <a:solidFill>
                <a:schemeClr val="bg2"/>
              </a:solidFill>
              <a:cs typeface="Calibri"/>
            </a:endParaRPr>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ENVI</a:t>
            </a:r>
            <a:r>
              <a:rPr lang="zh-CN" altLang="en-US" sz="7400" b="1" dirty="0">
                <a:solidFill>
                  <a:schemeClr val="bg2"/>
                </a:solidFill>
                <a:cs typeface="SimSun"/>
              </a:rPr>
              <a:t>：头文件后缀名为</a:t>
            </a:r>
            <a:r>
              <a:rPr lang="en-US" altLang="zh-CN" sz="7400" b="1" dirty="0">
                <a:solidFill>
                  <a:schemeClr val="bg2"/>
                </a:solidFill>
                <a:cs typeface="SimSun"/>
              </a:rPr>
              <a:t>.</a:t>
            </a:r>
            <a:r>
              <a:rPr lang="en-US" altLang="zh-CN" sz="7400" b="1" dirty="0" err="1">
                <a:solidFill>
                  <a:schemeClr val="bg2"/>
                </a:solidFill>
                <a:cs typeface="SimSun"/>
              </a:rPr>
              <a:t>hdr</a:t>
            </a:r>
            <a:r>
              <a:rPr lang="zh-CN" altLang="en-US" sz="7400" b="1" dirty="0">
                <a:solidFill>
                  <a:schemeClr val="bg2"/>
                </a:solidFill>
                <a:cs typeface="SimSun"/>
              </a:rPr>
              <a:t>，数据文件的扩展名</a:t>
            </a:r>
            <a:r>
              <a:rPr lang="en-US" altLang="zh-CN" sz="7400" b="1" dirty="0">
                <a:solidFill>
                  <a:schemeClr val="bg2"/>
                </a:solidFill>
                <a:cs typeface="SimSun"/>
              </a:rPr>
              <a:t>.</a:t>
            </a:r>
            <a:r>
              <a:rPr lang="en-US" altLang="zh-CN" sz="7400" b="1" dirty="0" err="1">
                <a:solidFill>
                  <a:schemeClr val="bg2"/>
                </a:solidFill>
                <a:cs typeface="SimSun"/>
              </a:rPr>
              <a:t>img</a:t>
            </a:r>
            <a:r>
              <a:rPr lang="zh-CN" altLang="en-US" sz="7400" b="1" dirty="0">
                <a:solidFill>
                  <a:schemeClr val="bg2"/>
                </a:solidFill>
                <a:cs typeface="SimSun"/>
              </a:rPr>
              <a:t>、</a:t>
            </a:r>
            <a:r>
              <a:rPr lang="en-US" altLang="zh-CN" sz="7400" b="1" dirty="0">
                <a:solidFill>
                  <a:schemeClr val="bg2"/>
                </a:solidFill>
                <a:cs typeface="SimSun"/>
              </a:rPr>
              <a:t>.</a:t>
            </a:r>
            <a:r>
              <a:rPr lang="en-US" altLang="zh-CN" sz="7400" b="1" dirty="0" err="1">
                <a:solidFill>
                  <a:schemeClr val="bg2"/>
                </a:solidFill>
                <a:cs typeface="SimSun"/>
              </a:rPr>
              <a:t>bsq</a:t>
            </a:r>
            <a:endParaRPr lang="en-US" altLang="zh-CN" sz="7400" b="1" dirty="0">
              <a:solidFill>
                <a:schemeClr val="bg2"/>
              </a:solidFill>
              <a:cs typeface="SimSun"/>
            </a:endParaRPr>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ERDAS IMAGINE</a:t>
            </a:r>
            <a:r>
              <a:rPr lang="zh-CN" altLang="en-US" sz="7400" b="1" dirty="0">
                <a:solidFill>
                  <a:schemeClr val="bg2"/>
                </a:solidFill>
              </a:rPr>
              <a:t>：扩展名</a:t>
            </a:r>
            <a:r>
              <a:rPr lang="en-US" altLang="zh-CN" sz="7400" b="1" dirty="0">
                <a:solidFill>
                  <a:schemeClr val="bg2"/>
                </a:solidFill>
              </a:rPr>
              <a:t>.</a:t>
            </a:r>
            <a:r>
              <a:rPr lang="en-US" altLang="zh-CN" sz="7400" b="1" dirty="0" err="1">
                <a:solidFill>
                  <a:schemeClr val="bg2"/>
                </a:solidFill>
              </a:rPr>
              <a:t>img</a:t>
            </a:r>
            <a:endParaRPr lang="en-US" altLang="zh-CN" sz="7400" b="1" dirty="0">
              <a:solidFill>
                <a:schemeClr val="bg2"/>
              </a:solidFill>
            </a:endParaRPr>
          </a:p>
          <a:p>
            <a:pPr marL="231775" lvl="1" indent="0">
              <a:lnSpc>
                <a:spcPct val="170000"/>
              </a:lnSpc>
              <a:spcBef>
                <a:spcPct val="0"/>
              </a:spcBef>
              <a:spcAft>
                <a:spcPct val="0"/>
              </a:spcAft>
              <a:buNone/>
            </a:pP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TIFF</a:t>
            </a:r>
            <a:r>
              <a:rPr lang="zh-CN" altLang="en-US" sz="7400" b="1" dirty="0">
                <a:solidFill>
                  <a:schemeClr val="bg2"/>
                </a:solidFill>
              </a:rPr>
              <a:t>：图像文件格式，扩展名</a:t>
            </a:r>
            <a:r>
              <a:rPr lang="en-US" altLang="zh-CN" sz="7400" b="1" dirty="0">
                <a:solidFill>
                  <a:schemeClr val="bg2"/>
                </a:solidFill>
              </a:rPr>
              <a:t>.</a:t>
            </a:r>
            <a:r>
              <a:rPr lang="en-US" altLang="zh-CN" sz="7400" b="1" dirty="0" err="1">
                <a:solidFill>
                  <a:schemeClr val="bg2"/>
                </a:solidFill>
              </a:rPr>
              <a:t>tif</a:t>
            </a:r>
            <a:r>
              <a:rPr lang="zh-CN" altLang="en-US" sz="7400" b="1" dirty="0">
                <a:solidFill>
                  <a:schemeClr val="bg2"/>
                </a:solidFill>
              </a:rPr>
              <a:t>、</a:t>
            </a:r>
            <a:r>
              <a:rPr lang="en-US" altLang="zh-CN" sz="7400" b="1" dirty="0">
                <a:solidFill>
                  <a:schemeClr val="bg2"/>
                </a:solidFill>
              </a:rPr>
              <a:t>.tiff</a:t>
            </a:r>
            <a:r>
              <a:rPr lang="zh-CN" altLang="en-US" sz="7400" b="1" dirty="0">
                <a:solidFill>
                  <a:schemeClr val="bg2"/>
                </a:solidFill>
              </a:rPr>
              <a:t>、</a:t>
            </a:r>
            <a:r>
              <a:rPr lang="en-US" altLang="zh-CN" sz="7400" b="1" dirty="0">
                <a:solidFill>
                  <a:schemeClr val="bg2"/>
                </a:solidFill>
              </a:rPr>
              <a:t>.</a:t>
            </a:r>
            <a:r>
              <a:rPr lang="en-US" altLang="zh-CN" sz="7400" b="1" dirty="0" err="1">
                <a:solidFill>
                  <a:schemeClr val="bg2"/>
                </a:solidFill>
              </a:rPr>
              <a:t>tff</a:t>
            </a:r>
            <a:endParaRPr lang="en-US" altLang="zh-CN" sz="7400" b="1" dirty="0">
              <a:solidFill>
                <a:schemeClr val="bg2"/>
              </a:solidFill>
            </a:endParaRPr>
          </a:p>
          <a:p>
            <a:pPr marL="231775" lvl="1" indent="0">
              <a:lnSpc>
                <a:spcPct val="170000"/>
              </a:lnSpc>
              <a:spcBef>
                <a:spcPct val="0"/>
              </a:spcBef>
              <a:spcAft>
                <a:spcPct val="0"/>
              </a:spcAft>
              <a:buNone/>
            </a:pPr>
            <a:r>
              <a:rPr lang="en-US" altLang="zh-CN" sz="7400" b="1" dirty="0">
                <a:solidFill>
                  <a:schemeClr val="bg2"/>
                </a:solidFill>
              </a:rPr>
              <a:t>      </a:t>
            </a:r>
            <a:r>
              <a:rPr lang="en-US" altLang="zh-CN" sz="7400" b="1" dirty="0">
                <a:solidFill>
                  <a:schemeClr val="bg2"/>
                </a:solidFill>
                <a:cs typeface="Arial" pitchFamily="34" charset="0"/>
              </a:rPr>
              <a:t> –</a:t>
            </a:r>
            <a:r>
              <a:rPr lang="zh-CN" altLang="en-US" sz="7400" b="1" spc="642" dirty="0">
                <a:solidFill>
                  <a:schemeClr val="bg2"/>
                </a:solidFill>
                <a:cs typeface="Times New Roman"/>
              </a:rPr>
              <a:t> </a:t>
            </a:r>
            <a:r>
              <a:rPr lang="en-US" altLang="zh-CN" sz="7400" b="1" dirty="0">
                <a:solidFill>
                  <a:schemeClr val="bg2"/>
                </a:solidFill>
                <a:cs typeface="SimSun"/>
              </a:rPr>
              <a:t>BMP</a:t>
            </a:r>
            <a:r>
              <a:rPr lang="zh-CN" altLang="en-US" sz="7400" b="1" dirty="0">
                <a:solidFill>
                  <a:schemeClr val="bg2"/>
                </a:solidFill>
              </a:rPr>
              <a:t>：位图图像</a:t>
            </a:r>
            <a:endParaRPr lang="en-US" altLang="zh-CN" sz="7400" b="1" dirty="0">
              <a:solidFill>
                <a:schemeClr val="bg2"/>
              </a:solidFill>
            </a:endParaRPr>
          </a:p>
          <a:p>
            <a:pPr marL="231775" lvl="1" indent="0">
              <a:lnSpc>
                <a:spcPct val="100000"/>
              </a:lnSpc>
              <a:spcBef>
                <a:spcPct val="0"/>
              </a:spcBef>
              <a:spcAft>
                <a:spcPct val="0"/>
              </a:spcAft>
              <a:buNone/>
            </a:pPr>
            <a:r>
              <a:rPr lang="en-US" altLang="zh-CN" sz="2400" dirty="0"/>
              <a:t>    </a:t>
            </a:r>
          </a:p>
          <a:p>
            <a:pPr marL="231775" lvl="1" indent="0">
              <a:lnSpc>
                <a:spcPct val="100000"/>
              </a:lnSpc>
              <a:spcBef>
                <a:spcPts val="691"/>
              </a:spcBef>
              <a:spcAft>
                <a:spcPct val="0"/>
              </a:spcAft>
              <a:buNone/>
            </a:pPr>
            <a:endParaRPr lang="en-US" altLang="zh-CN" sz="2400" dirty="0">
              <a:solidFill>
                <a:srgbClr val="FFFFFF"/>
              </a:solidFill>
              <a:cs typeface="SimSun"/>
            </a:endParaRPr>
          </a:p>
          <a:p>
            <a:pPr marL="231775" lvl="1" indent="0">
              <a:lnSpc>
                <a:spcPct val="100000"/>
              </a:lnSpc>
              <a:spcBef>
                <a:spcPts val="691"/>
              </a:spcBef>
              <a:spcAft>
                <a:spcPct val="0"/>
              </a:spcAft>
              <a:buNone/>
            </a:pPr>
            <a:endParaRPr lang="zh-CN" altLang="en-US" sz="2400" dirty="0">
              <a:solidFill>
                <a:srgbClr val="FFFFFF"/>
              </a:solidFill>
              <a:cs typeface="SimSun"/>
            </a:endParaRPr>
          </a:p>
          <a:p>
            <a:endParaRPr lang="zh-CN" altLang="en-US" dirty="0">
              <a:solidFill>
                <a:srgbClr val="FFFFFF"/>
              </a:solidFill>
              <a:latin typeface="SimSun"/>
              <a:cs typeface="SimSun"/>
            </a:endParaRPr>
          </a:p>
          <a:p>
            <a:pPr marL="0" indent="0">
              <a:buNone/>
            </a:pPr>
            <a:endParaRPr lang="zh-CN" altLang="en-US" dirty="0"/>
          </a:p>
        </p:txBody>
      </p:sp>
    </p:spTree>
    <p:extLst>
      <p:ext uri="{BB962C8B-B14F-4D97-AF65-F5344CB8AC3E}">
        <p14:creationId xmlns:p14="http://schemas.microsoft.com/office/powerpoint/2010/main" val="96398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1.4 </a:t>
            </a:r>
            <a:r>
              <a:rPr lang="zh-CN" altLang="en-US" b="1" dirty="0">
                <a:latin typeface="黑体" panose="02010609060101010101" pitchFamily="49" charset="-122"/>
                <a:ea typeface="黑体" panose="02010609060101010101" pitchFamily="49" charset="-122"/>
              </a:rPr>
              <a:t>栅格数据组织</a:t>
            </a:r>
          </a:p>
        </p:txBody>
      </p:sp>
      <p:sp>
        <p:nvSpPr>
          <p:cNvPr id="9" name="内容占位符 8"/>
          <p:cNvSpPr>
            <a:spLocks noGrp="1"/>
          </p:cNvSpPr>
          <p:nvPr>
            <p:ph idx="11"/>
          </p:nvPr>
        </p:nvSpPr>
        <p:spPr>
          <a:xfrm>
            <a:off x="1053852" y="1844824"/>
            <a:ext cx="10369152" cy="4680519"/>
          </a:xfrm>
        </p:spPr>
        <p:txBody>
          <a:bodyPr>
            <a:normAutofit fontScale="92500" lnSpcReduction="10000"/>
          </a:bodyPr>
          <a:lstStyle/>
          <a:p>
            <a:pPr marL="231775" lvl="1" indent="0">
              <a:lnSpc>
                <a:spcPct val="100000"/>
              </a:lnSpc>
              <a:spcBef>
                <a:spcPct val="0"/>
              </a:spcBef>
              <a:spcAft>
                <a:spcPct val="0"/>
              </a:spcAft>
              <a:buNone/>
            </a:pPr>
            <a:r>
              <a:rPr lang="en-US" altLang="zh-CN" sz="2400" dirty="0"/>
              <a:t>    </a:t>
            </a:r>
          </a:p>
          <a:p>
            <a:pPr marL="231775" lvl="1" indent="0">
              <a:lnSpc>
                <a:spcPct val="100000"/>
              </a:lnSpc>
              <a:spcBef>
                <a:spcPts val="691"/>
              </a:spcBef>
              <a:spcAft>
                <a:spcPct val="0"/>
              </a:spcAft>
              <a:buNone/>
            </a:pPr>
            <a:endParaRPr lang="en-US" altLang="zh-CN" sz="2400" dirty="0">
              <a:solidFill>
                <a:srgbClr val="FFFFFF"/>
              </a:solidFill>
              <a:cs typeface="SimSun"/>
            </a:endParaRPr>
          </a:p>
          <a:p>
            <a:pPr marL="231775" lvl="1" indent="0">
              <a:lnSpc>
                <a:spcPct val="100000"/>
              </a:lnSpc>
              <a:spcBef>
                <a:spcPts val="691"/>
              </a:spcBef>
              <a:spcAft>
                <a:spcPct val="0"/>
              </a:spcAft>
              <a:buNone/>
            </a:pPr>
            <a:endParaRPr lang="zh-CN" altLang="en-US" sz="2400" dirty="0">
              <a:solidFill>
                <a:srgbClr val="FFFFFF"/>
              </a:solidFill>
              <a:cs typeface="SimSun"/>
            </a:endParaRPr>
          </a:p>
          <a:p>
            <a:endParaRPr lang="zh-CN" altLang="en-US" dirty="0">
              <a:solidFill>
                <a:srgbClr val="FFFFFF"/>
              </a:solidFill>
              <a:latin typeface="SimSun"/>
              <a:cs typeface="SimSun"/>
            </a:endParaRPr>
          </a:p>
          <a:p>
            <a:pPr marL="0" indent="0">
              <a:buNone/>
            </a:pPr>
            <a:r>
              <a:rPr lang="zh-CN" altLang="en-US" dirty="0"/>
              <a:t>栅格数据集：组织成一个波段的任何有效的栅格格式（如正射影像或</a:t>
            </a:r>
            <a:r>
              <a:rPr lang="en-US" altLang="zh-CN" dirty="0"/>
              <a:t>DEM</a:t>
            </a:r>
            <a:r>
              <a:rPr lang="zh-CN" altLang="en-US" dirty="0"/>
              <a:t>）</a:t>
            </a:r>
            <a:endParaRPr lang="en-US" altLang="zh-CN" dirty="0"/>
          </a:p>
          <a:p>
            <a:pPr marL="0" indent="0">
              <a:buNone/>
            </a:pPr>
            <a:r>
              <a:rPr lang="zh-CN" altLang="en-US" dirty="0">
                <a:solidFill>
                  <a:srgbClr val="FF0000"/>
                </a:solidFill>
              </a:rPr>
              <a:t>镶嵌数据集</a:t>
            </a:r>
            <a:r>
              <a:rPr lang="zh-CN" altLang="en-US" dirty="0"/>
              <a:t>：一组以目录形式存储并以单个镶嵌影像或单个影像的方式显示或访问的栅格数据集。</a:t>
            </a:r>
            <a:endParaRPr lang="en-US" altLang="zh-CN" dirty="0"/>
          </a:p>
          <a:p>
            <a:pPr marL="0" indent="0">
              <a:buNone/>
            </a:pPr>
            <a:r>
              <a:rPr lang="zh-CN" altLang="en-US" dirty="0"/>
              <a:t>栅格目录：以表格形式定义的栅格数据集的集合，其中每个记录表示目录中的一个栅格数据集。</a:t>
            </a:r>
          </a:p>
          <a:p>
            <a:pPr marL="0" indent="0">
              <a:buNone/>
            </a:pPr>
            <a:endParaRPr lang="zh-CN" altLang="en-US" dirty="0"/>
          </a:p>
          <a:p>
            <a:pPr marL="0" indent="0">
              <a:buNone/>
            </a:pPr>
            <a:endParaRPr lang="zh-CN" altLang="en-US" dirty="0"/>
          </a:p>
          <a:p>
            <a:pPr marL="0" indent="0">
              <a:buNone/>
            </a:pPr>
            <a:endParaRPr lang="zh-CN" altLang="en-US" dirty="0"/>
          </a:p>
        </p:txBody>
      </p:sp>
      <p:sp>
        <p:nvSpPr>
          <p:cNvPr id="2" name="圆角矩形 1"/>
          <p:cNvSpPr/>
          <p:nvPr/>
        </p:nvSpPr>
        <p:spPr>
          <a:xfrm>
            <a:off x="4848512" y="1780456"/>
            <a:ext cx="2304256" cy="72008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栅格数据</a:t>
            </a:r>
          </a:p>
        </p:txBody>
      </p:sp>
      <p:sp>
        <p:nvSpPr>
          <p:cNvPr id="5" name="圆角矩形 4"/>
          <p:cNvSpPr/>
          <p:nvPr/>
        </p:nvSpPr>
        <p:spPr>
          <a:xfrm>
            <a:off x="2132168" y="2873258"/>
            <a:ext cx="2304256"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栅格数据集</a:t>
            </a:r>
          </a:p>
        </p:txBody>
      </p:sp>
      <p:sp>
        <p:nvSpPr>
          <p:cNvPr id="6" name="圆角矩形 5"/>
          <p:cNvSpPr/>
          <p:nvPr/>
        </p:nvSpPr>
        <p:spPr>
          <a:xfrm>
            <a:off x="4870276" y="2873258"/>
            <a:ext cx="2304256"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镶嵌数据集</a:t>
            </a:r>
          </a:p>
        </p:txBody>
      </p:sp>
      <p:sp>
        <p:nvSpPr>
          <p:cNvPr id="7" name="圆角矩形 6"/>
          <p:cNvSpPr/>
          <p:nvPr/>
        </p:nvSpPr>
        <p:spPr>
          <a:xfrm>
            <a:off x="7706113" y="2924060"/>
            <a:ext cx="2304256" cy="72008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栅格目录</a:t>
            </a:r>
          </a:p>
        </p:txBody>
      </p:sp>
      <p:cxnSp>
        <p:nvCxnSpPr>
          <p:cNvPr id="4" name="直接连接符 3"/>
          <p:cNvCxnSpPr>
            <a:cxnSpLocks/>
            <a:stCxn id="2" idx="2"/>
          </p:cNvCxnSpPr>
          <p:nvPr/>
        </p:nvCxnSpPr>
        <p:spPr>
          <a:xfrm>
            <a:off x="6000640" y="2500536"/>
            <a:ext cx="0" cy="37272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 idx="3"/>
          </p:cNvCxnSpPr>
          <p:nvPr/>
        </p:nvCxnSpPr>
        <p:spPr>
          <a:xfrm>
            <a:off x="7152768" y="2140496"/>
            <a:ext cx="153393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686700" y="2140496"/>
            <a:ext cx="30284" cy="78356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 idx="1"/>
          </p:cNvCxnSpPr>
          <p:nvPr/>
        </p:nvCxnSpPr>
        <p:spPr>
          <a:xfrm flipH="1">
            <a:off x="3430116" y="2140496"/>
            <a:ext cx="141839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3439964" y="2140496"/>
            <a:ext cx="0" cy="7327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849CDE7-08DF-D667-6F31-FEDECFB689A2}"/>
              </a:ext>
            </a:extLst>
          </p:cNvPr>
          <p:cNvPicPr>
            <a:picLocks noGrp="1" noChangeAspect="1"/>
          </p:cNvPicPr>
          <p:nvPr>
            <p:ph idx="11"/>
          </p:nvPr>
        </p:nvPicPr>
        <p:blipFill>
          <a:blip r:embed="rId2"/>
          <a:stretch>
            <a:fillRect/>
          </a:stretch>
        </p:blipFill>
        <p:spPr>
          <a:xfrm>
            <a:off x="1125538" y="2143522"/>
            <a:ext cx="9134475" cy="3806031"/>
          </a:xfrm>
        </p:spPr>
      </p:pic>
      <p:sp>
        <p:nvSpPr>
          <p:cNvPr id="3" name="标题 2">
            <a:extLst>
              <a:ext uri="{FF2B5EF4-FFF2-40B4-BE49-F238E27FC236}">
                <a16:creationId xmlns:a16="http://schemas.microsoft.com/office/drawing/2014/main" id="{ED4FADD5-64E0-8A6E-A195-2CFCC5A39546}"/>
              </a:ext>
            </a:extLst>
          </p:cNvPr>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1.4 </a:t>
            </a:r>
            <a:r>
              <a:rPr lang="zh-CN" altLang="en-US" b="1" dirty="0">
                <a:latin typeface="黑体" panose="02010609060101010101" pitchFamily="49" charset="-122"/>
                <a:ea typeface="黑体" panose="02010609060101010101" pitchFamily="49" charset="-122"/>
              </a:rPr>
              <a:t>栅格数据组织</a:t>
            </a:r>
            <a:endParaRPr lang="zh-CN" altLang="en-US" dirty="0"/>
          </a:p>
        </p:txBody>
      </p:sp>
      <p:sp>
        <p:nvSpPr>
          <p:cNvPr id="8" name="文本框 7">
            <a:extLst>
              <a:ext uri="{FF2B5EF4-FFF2-40B4-BE49-F238E27FC236}">
                <a16:creationId xmlns:a16="http://schemas.microsoft.com/office/drawing/2014/main" id="{401D784A-1E3E-CA14-5E9D-4844E16BECD6}"/>
              </a:ext>
            </a:extLst>
          </p:cNvPr>
          <p:cNvSpPr txBox="1"/>
          <p:nvPr/>
        </p:nvSpPr>
        <p:spPr>
          <a:xfrm>
            <a:off x="1125538" y="1623146"/>
            <a:ext cx="6096000" cy="369332"/>
          </a:xfrm>
          <a:prstGeom prst="rect">
            <a:avLst/>
          </a:prstGeom>
          <a:noFill/>
        </p:spPr>
        <p:txBody>
          <a:bodyPr wrap="square">
            <a:spAutoFit/>
          </a:bodyPr>
          <a:lstStyle/>
          <a:p>
            <a:r>
              <a:rPr lang="zh-CN" altLang="en-US" b="1" dirty="0">
                <a:solidFill>
                  <a:srgbClr val="FF0000"/>
                </a:solidFill>
              </a:rPr>
              <a:t>镶嵌数据集</a:t>
            </a:r>
            <a:endParaRPr lang="zh-CN" altLang="en-US" b="1" dirty="0"/>
          </a:p>
        </p:txBody>
      </p:sp>
    </p:spTree>
    <p:extLst>
      <p:ext uri="{BB962C8B-B14F-4D97-AF65-F5344CB8AC3E}">
        <p14:creationId xmlns:p14="http://schemas.microsoft.com/office/powerpoint/2010/main" val="1994356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1.5 </a:t>
            </a:r>
            <a:r>
              <a:rPr lang="zh-CN" altLang="en-US" b="1" dirty="0">
                <a:latin typeface="黑体" panose="02010609060101010101" pitchFamily="49" charset="-122"/>
                <a:ea typeface="黑体" panose="02010609060101010101" pitchFamily="49" charset="-122"/>
              </a:rPr>
              <a:t>点云数据组织</a:t>
            </a:r>
          </a:p>
        </p:txBody>
      </p:sp>
      <p:sp>
        <p:nvSpPr>
          <p:cNvPr id="9" name="内容占位符 8"/>
          <p:cNvSpPr>
            <a:spLocks noGrp="1"/>
          </p:cNvSpPr>
          <p:nvPr>
            <p:ph idx="11"/>
          </p:nvPr>
        </p:nvSpPr>
        <p:spPr>
          <a:xfrm>
            <a:off x="1053852" y="2028409"/>
            <a:ext cx="9134391" cy="4114801"/>
          </a:xfrm>
        </p:spPr>
        <p:txBody>
          <a:bodyPr>
            <a:normAutofit fontScale="92500" lnSpcReduction="10000"/>
          </a:bodyPr>
          <a:lstStyle/>
          <a:p>
            <a:pPr marL="593362" indent="-457200">
              <a:lnSpc>
                <a:spcPct val="150000"/>
              </a:lnSpc>
              <a:spcBef>
                <a:spcPts val="0"/>
              </a:spcBef>
              <a:spcAft>
                <a:spcPct val="0"/>
              </a:spcAft>
              <a:buFont typeface="Arial" panose="020B0604020202020204" pitchFamily="34" charset="0"/>
              <a:buChar char="•"/>
            </a:pPr>
            <a:r>
              <a:rPr lang="zh-CN" altLang="en-US" dirty="0"/>
              <a:t>点云是在同一个参考下表达目标空间分布和目标表面特性的海量点的集合。常见的点云获取获取方式有激光雷达和摄影测量。其中激光雷达测量得到的点云数据包含</a:t>
            </a:r>
            <a:r>
              <a:rPr lang="zh-CN" altLang="en-US" b="1" dirty="0">
                <a:solidFill>
                  <a:srgbClr val="FF0000"/>
                </a:solidFill>
              </a:rPr>
              <a:t>三维坐标（</a:t>
            </a:r>
            <a:r>
              <a:rPr lang="en-US" altLang="zh-CN" b="1" dirty="0">
                <a:solidFill>
                  <a:srgbClr val="FF0000"/>
                </a:solidFill>
              </a:rPr>
              <a:t>XYZ</a:t>
            </a:r>
            <a:r>
              <a:rPr lang="zh-CN" altLang="en-US" b="1" dirty="0">
                <a:solidFill>
                  <a:srgbClr val="FF0000"/>
                </a:solidFill>
              </a:rPr>
              <a:t>）</a:t>
            </a:r>
            <a:r>
              <a:rPr lang="zh-CN" altLang="en-US" dirty="0"/>
              <a:t>、激光反射强度和不同回波信息等。</a:t>
            </a:r>
            <a:endParaRPr lang="en-US" altLang="zh-CN" dirty="0"/>
          </a:p>
          <a:p>
            <a:pPr marL="593362" indent="-457200">
              <a:lnSpc>
                <a:spcPct val="150000"/>
              </a:lnSpc>
              <a:spcBef>
                <a:spcPts val="0"/>
              </a:spcBef>
              <a:spcAft>
                <a:spcPct val="0"/>
              </a:spcAft>
              <a:buFont typeface="Arial" panose="020B0604020202020204" pitchFamily="34" charset="0"/>
              <a:buChar char="•"/>
            </a:pPr>
            <a:r>
              <a:rPr lang="zh-CN" altLang="en-US" dirty="0"/>
              <a:t>点云数据有很多存储格式，如</a:t>
            </a:r>
            <a:r>
              <a:rPr lang="en-US" altLang="zh-CN" dirty="0"/>
              <a:t>.xyz</a:t>
            </a:r>
            <a:r>
              <a:rPr lang="zh-CN" altLang="en-US" dirty="0"/>
              <a:t>和</a:t>
            </a:r>
            <a:r>
              <a:rPr lang="en-US" altLang="zh-CN" dirty="0"/>
              <a:t>.</a:t>
            </a:r>
            <a:r>
              <a:rPr lang="en-US" altLang="zh-CN" dirty="0">
                <a:solidFill>
                  <a:srgbClr val="FF0000"/>
                </a:solidFill>
              </a:rPr>
              <a:t>las</a:t>
            </a:r>
            <a:r>
              <a:rPr lang="en-US" altLang="zh-CN" dirty="0"/>
              <a:t>,</a:t>
            </a:r>
            <a:r>
              <a:rPr lang="zh-CN" altLang="en-US" dirty="0"/>
              <a:t>在</a:t>
            </a:r>
            <a:r>
              <a:rPr lang="en-US" altLang="zh-CN" dirty="0"/>
              <a:t>ArcGIS</a:t>
            </a:r>
            <a:r>
              <a:rPr lang="zh-CN" altLang="en-US" dirty="0"/>
              <a:t>中主要面对的是</a:t>
            </a:r>
            <a:r>
              <a:rPr lang="zh-CN" altLang="en-US" dirty="0">
                <a:solidFill>
                  <a:srgbClr val="FF0000"/>
                </a:solidFill>
              </a:rPr>
              <a:t>激光雷达数据</a:t>
            </a:r>
            <a:r>
              <a:rPr lang="zh-CN" altLang="en-US" dirty="0"/>
              <a:t>。</a:t>
            </a:r>
            <a:endParaRPr lang="en-US" altLang="zh-CN" dirty="0"/>
          </a:p>
          <a:p>
            <a:pPr>
              <a:lnSpc>
                <a:spcPts val="2238"/>
              </a:lnSpc>
              <a:spcBef>
                <a:spcPct val="0"/>
              </a:spcBef>
              <a:spcAft>
                <a:spcPct val="0"/>
              </a:spcAft>
            </a:pPr>
            <a:endParaRPr lang="en-US" altLang="zh-CN" dirty="0"/>
          </a:p>
          <a:p>
            <a:pPr marL="231775" lvl="1" indent="0">
              <a:lnSpc>
                <a:spcPct val="100000"/>
              </a:lnSpc>
              <a:spcBef>
                <a:spcPct val="0"/>
              </a:spcBef>
              <a:spcAft>
                <a:spcPct val="0"/>
              </a:spcAft>
              <a:buNone/>
            </a:pPr>
            <a:r>
              <a:rPr lang="en-US" altLang="zh-CN" sz="2400" dirty="0">
                <a:solidFill>
                  <a:srgbClr val="FFFFFF"/>
                </a:solidFill>
                <a:cs typeface="Arial" pitchFamily="34" charset="0"/>
              </a:rPr>
              <a:t>       </a:t>
            </a:r>
            <a:endParaRPr lang="zh-CN" altLang="en-US" dirty="0">
              <a:solidFill>
                <a:srgbClr val="FFFFFF"/>
              </a:solidFill>
              <a:latin typeface="SimSun"/>
              <a:cs typeface="SimSun"/>
            </a:endParaRPr>
          </a:p>
          <a:p>
            <a:pPr marL="0" indent="0">
              <a:buNone/>
            </a:pPr>
            <a:endParaRPr lang="zh-CN" altLang="en-US" dirty="0"/>
          </a:p>
        </p:txBody>
      </p:sp>
    </p:spTree>
    <p:extLst>
      <p:ext uri="{BB962C8B-B14F-4D97-AF65-F5344CB8AC3E}">
        <p14:creationId xmlns:p14="http://schemas.microsoft.com/office/powerpoint/2010/main" val="349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1.5 </a:t>
            </a:r>
            <a:r>
              <a:rPr lang="zh-CN" altLang="en-US" b="1" dirty="0">
                <a:latin typeface="黑体" panose="02010609060101010101" pitchFamily="49" charset="-122"/>
                <a:ea typeface="黑体" panose="02010609060101010101" pitchFamily="49" charset="-122"/>
              </a:rPr>
              <a:t>点云数据组织</a:t>
            </a:r>
          </a:p>
        </p:txBody>
      </p:sp>
      <p:sp>
        <p:nvSpPr>
          <p:cNvPr id="9" name="内容占位符 8"/>
          <p:cNvSpPr>
            <a:spLocks noGrp="1"/>
          </p:cNvSpPr>
          <p:nvPr>
            <p:ph idx="11"/>
          </p:nvPr>
        </p:nvSpPr>
        <p:spPr>
          <a:xfrm>
            <a:off x="895370" y="1901276"/>
            <a:ext cx="9663538" cy="5704188"/>
          </a:xfrm>
        </p:spPr>
        <p:txBody>
          <a:bodyPr>
            <a:normAutofit lnSpcReduction="10000"/>
          </a:bodyPr>
          <a:lstStyle/>
          <a:p>
            <a:pPr marL="360000">
              <a:lnSpc>
                <a:spcPct val="150000"/>
              </a:lnSpc>
              <a:spcBef>
                <a:spcPts val="0"/>
              </a:spcBef>
              <a:spcAft>
                <a:spcPct val="0"/>
              </a:spcAft>
            </a:pPr>
            <a:r>
              <a:rPr lang="en-US" altLang="zh-CN" dirty="0"/>
              <a:t>LAS:</a:t>
            </a:r>
          </a:p>
          <a:p>
            <a:pPr marL="360000">
              <a:lnSpc>
                <a:spcPct val="150000"/>
              </a:lnSpc>
              <a:spcBef>
                <a:spcPts val="0"/>
              </a:spcBef>
              <a:spcAft>
                <a:spcPct val="0"/>
              </a:spcAft>
            </a:pPr>
            <a:endParaRPr lang="en-US" altLang="zh-CN" dirty="0"/>
          </a:p>
          <a:p>
            <a:pPr marL="136162" indent="0">
              <a:lnSpc>
                <a:spcPct val="150000"/>
              </a:lnSpc>
              <a:spcBef>
                <a:spcPts val="0"/>
              </a:spcBef>
              <a:spcAft>
                <a:spcPct val="0"/>
              </a:spcAft>
              <a:buNone/>
            </a:pPr>
            <a:endParaRPr lang="en-US" altLang="zh-CN" dirty="0"/>
          </a:p>
          <a:p>
            <a:pPr marL="818787" lvl="2">
              <a:lnSpc>
                <a:spcPct val="150000"/>
              </a:lnSpc>
              <a:spcBef>
                <a:spcPts val="0"/>
              </a:spcBef>
              <a:spcAft>
                <a:spcPct val="0"/>
              </a:spcAft>
            </a:pPr>
            <a:r>
              <a:rPr lang="en-US" altLang="zh-CN" b="1" dirty="0"/>
              <a:t>LAS</a:t>
            </a:r>
            <a:r>
              <a:rPr lang="zh-CN" altLang="en-US" b="1" dirty="0"/>
              <a:t>数据集：点云数据有很多存储格式，如</a:t>
            </a:r>
            <a:r>
              <a:rPr lang="en-US" altLang="zh-CN" b="1" dirty="0"/>
              <a:t>.xyz</a:t>
            </a:r>
            <a:r>
              <a:rPr lang="zh-CN" altLang="en-US" b="1" dirty="0"/>
              <a:t>和</a:t>
            </a:r>
            <a:r>
              <a:rPr lang="en-US" altLang="zh-CN" b="1" dirty="0"/>
              <a:t>.las,</a:t>
            </a:r>
            <a:r>
              <a:rPr lang="zh-CN" altLang="en-US" b="1" dirty="0"/>
              <a:t>在</a:t>
            </a:r>
            <a:r>
              <a:rPr lang="en-US" altLang="zh-CN" b="1" dirty="0"/>
              <a:t>ArcGIS</a:t>
            </a:r>
            <a:r>
              <a:rPr lang="zh-CN" altLang="en-US" b="1" dirty="0"/>
              <a:t>中主要面对的是激光雷达数据。</a:t>
            </a:r>
            <a:endParaRPr lang="en-US" altLang="zh-CN" b="1" dirty="0"/>
          </a:p>
          <a:p>
            <a:pPr marL="818787" lvl="2">
              <a:lnSpc>
                <a:spcPct val="150000"/>
              </a:lnSpc>
              <a:spcBef>
                <a:spcPts val="0"/>
              </a:spcBef>
              <a:spcAft>
                <a:spcPct val="0"/>
              </a:spcAft>
            </a:pPr>
            <a:endParaRPr lang="en-US" altLang="zh-CN" dirty="0"/>
          </a:p>
          <a:p>
            <a:pPr marL="818787" lvl="2">
              <a:lnSpc>
                <a:spcPct val="150000"/>
              </a:lnSpc>
              <a:spcBef>
                <a:spcPts val="0"/>
              </a:spcBef>
              <a:spcAft>
                <a:spcPct val="0"/>
              </a:spcAft>
            </a:pPr>
            <a:r>
              <a:rPr lang="zh-CN" altLang="en-US" b="1" dirty="0"/>
              <a:t>镶嵌数据集：将激光雷达数据添加到镶嵌数据集，将其作为栅格或渲染为栅格，可以使用视域、等值线和剖面线等工具。</a:t>
            </a:r>
            <a:endParaRPr lang="en-US" altLang="zh-CN" b="1" dirty="0"/>
          </a:p>
          <a:p>
            <a:pPr marL="818787" lvl="2">
              <a:lnSpc>
                <a:spcPct val="150000"/>
              </a:lnSpc>
              <a:spcBef>
                <a:spcPts val="0"/>
              </a:spcBef>
              <a:spcAft>
                <a:spcPct val="0"/>
              </a:spcAft>
            </a:pPr>
            <a:r>
              <a:rPr lang="en-US" altLang="zh-CN" b="1" dirty="0"/>
              <a:t>Terrain</a:t>
            </a:r>
            <a:r>
              <a:rPr lang="zh-CN" altLang="en-US" b="1" dirty="0"/>
              <a:t>：是一种基于</a:t>
            </a:r>
            <a:r>
              <a:rPr lang="en-US" altLang="zh-CN" b="1" dirty="0"/>
              <a:t>TIN</a:t>
            </a:r>
            <a:r>
              <a:rPr lang="zh-CN" altLang="en-US" b="1" dirty="0"/>
              <a:t>的将地理数据库要素类用作数据源的数据集。可以用于</a:t>
            </a:r>
            <a:r>
              <a:rPr lang="en-US" altLang="zh-CN" b="1" dirty="0"/>
              <a:t>3D Analysis</a:t>
            </a:r>
            <a:r>
              <a:rPr lang="zh-CN" altLang="en-US" b="1" dirty="0"/>
              <a:t>扩展模块执行</a:t>
            </a:r>
            <a:r>
              <a:rPr lang="en-US" altLang="zh-CN" b="1" dirty="0"/>
              <a:t>3D</a:t>
            </a:r>
            <a:r>
              <a:rPr lang="zh-CN" altLang="en-US" b="1" dirty="0"/>
              <a:t>空间分析</a:t>
            </a:r>
            <a:endParaRPr lang="en-US" altLang="zh-CN" b="1" dirty="0"/>
          </a:p>
          <a:p>
            <a:pPr>
              <a:lnSpc>
                <a:spcPts val="2238"/>
              </a:lnSpc>
              <a:spcBef>
                <a:spcPct val="0"/>
              </a:spcBef>
              <a:spcAft>
                <a:spcPct val="0"/>
              </a:spcAft>
            </a:pPr>
            <a:endParaRPr lang="en-US" altLang="zh-CN" dirty="0"/>
          </a:p>
          <a:p>
            <a:pPr marL="231775" lvl="1" indent="0">
              <a:lnSpc>
                <a:spcPct val="100000"/>
              </a:lnSpc>
              <a:spcBef>
                <a:spcPct val="0"/>
              </a:spcBef>
              <a:spcAft>
                <a:spcPct val="0"/>
              </a:spcAft>
              <a:buNone/>
            </a:pPr>
            <a:r>
              <a:rPr lang="en-US" altLang="zh-CN" sz="2400" dirty="0">
                <a:solidFill>
                  <a:srgbClr val="FFFFFF"/>
                </a:solidFill>
                <a:cs typeface="Arial" pitchFamily="34" charset="0"/>
              </a:rPr>
              <a:t>       </a:t>
            </a:r>
            <a:endParaRPr lang="zh-CN" altLang="en-US" dirty="0">
              <a:solidFill>
                <a:srgbClr val="FFFFFF"/>
              </a:solidFill>
              <a:latin typeface="SimSun"/>
              <a:cs typeface="SimSun"/>
            </a:endParaRPr>
          </a:p>
          <a:p>
            <a:pPr marL="0" indent="0">
              <a:buNone/>
            </a:pPr>
            <a:endParaRPr lang="zh-CN" altLang="en-US" dirty="0"/>
          </a:p>
        </p:txBody>
      </p:sp>
      <p:pic>
        <p:nvPicPr>
          <p:cNvPr id="2" name="图片 1"/>
          <p:cNvPicPr>
            <a:picLocks noChangeAspect="1"/>
          </p:cNvPicPr>
          <p:nvPr/>
        </p:nvPicPr>
        <p:blipFill>
          <a:blip r:embed="rId2"/>
          <a:stretch>
            <a:fillRect/>
          </a:stretch>
        </p:blipFill>
        <p:spPr>
          <a:xfrm>
            <a:off x="3967111" y="4151526"/>
            <a:ext cx="8143033" cy="720080"/>
          </a:xfrm>
          <a:prstGeom prst="rect">
            <a:avLst/>
          </a:prstGeom>
        </p:spPr>
      </p:pic>
      <p:sp>
        <p:nvSpPr>
          <p:cNvPr id="3" name="圆角矩形 2"/>
          <p:cNvSpPr/>
          <p:nvPr/>
        </p:nvSpPr>
        <p:spPr>
          <a:xfrm>
            <a:off x="4870277" y="1901276"/>
            <a:ext cx="2160240" cy="6480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LAS</a:t>
            </a:r>
            <a:endParaRPr lang="zh-CN" altLang="en-US" b="1" dirty="0"/>
          </a:p>
        </p:txBody>
      </p:sp>
      <p:sp>
        <p:nvSpPr>
          <p:cNvPr id="5" name="圆角矩形 4"/>
          <p:cNvSpPr/>
          <p:nvPr/>
        </p:nvSpPr>
        <p:spPr>
          <a:xfrm>
            <a:off x="3023944" y="2849259"/>
            <a:ext cx="1656184" cy="5116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LAS</a:t>
            </a:r>
            <a:r>
              <a:rPr lang="zh-CN" altLang="en-US" b="1" dirty="0"/>
              <a:t>数据集</a:t>
            </a:r>
          </a:p>
        </p:txBody>
      </p:sp>
      <p:sp>
        <p:nvSpPr>
          <p:cNvPr id="10" name="圆角矩形 9"/>
          <p:cNvSpPr/>
          <p:nvPr/>
        </p:nvSpPr>
        <p:spPr>
          <a:xfrm>
            <a:off x="5158308" y="2837074"/>
            <a:ext cx="1656184" cy="5116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镶嵌数据集</a:t>
            </a:r>
          </a:p>
        </p:txBody>
      </p:sp>
      <p:sp>
        <p:nvSpPr>
          <p:cNvPr id="11" name="圆角矩形 10"/>
          <p:cNvSpPr/>
          <p:nvPr/>
        </p:nvSpPr>
        <p:spPr>
          <a:xfrm>
            <a:off x="7390556" y="2837074"/>
            <a:ext cx="1656184" cy="5116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Terrain</a:t>
            </a:r>
            <a:r>
              <a:rPr lang="zh-CN" altLang="en-US" b="1" dirty="0"/>
              <a:t>数据集</a:t>
            </a:r>
          </a:p>
        </p:txBody>
      </p:sp>
      <p:cxnSp>
        <p:nvCxnSpPr>
          <p:cNvPr id="7" name="直接连接符 6"/>
          <p:cNvCxnSpPr/>
          <p:nvPr/>
        </p:nvCxnSpPr>
        <p:spPr>
          <a:xfrm>
            <a:off x="5878388" y="2564904"/>
            <a:ext cx="0" cy="284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a:off x="7030517" y="2225312"/>
            <a:ext cx="1008111" cy="1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3" idx="1"/>
          </p:cNvCxnSpPr>
          <p:nvPr/>
        </p:nvCxnSpPr>
        <p:spPr>
          <a:xfrm flipV="1">
            <a:off x="3852036" y="2225312"/>
            <a:ext cx="1018241" cy="15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38628" y="2240868"/>
            <a:ext cx="0" cy="596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2036" y="2240868"/>
            <a:ext cx="0" cy="5962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02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D46EA24-82F0-25E9-D47E-91C9E1215525}"/>
              </a:ext>
            </a:extLst>
          </p:cNvPr>
          <p:cNvPicPr>
            <a:picLocks noGrp="1" noChangeAspect="1"/>
          </p:cNvPicPr>
          <p:nvPr>
            <p:ph idx="11"/>
          </p:nvPr>
        </p:nvPicPr>
        <p:blipFill>
          <a:blip r:embed="rId2"/>
          <a:stretch>
            <a:fillRect/>
          </a:stretch>
        </p:blipFill>
        <p:spPr>
          <a:xfrm>
            <a:off x="1197868" y="1772816"/>
            <a:ext cx="8568952" cy="4683610"/>
          </a:xfrm>
        </p:spPr>
      </p:pic>
      <p:sp>
        <p:nvSpPr>
          <p:cNvPr id="3" name="标题 2">
            <a:extLst>
              <a:ext uri="{FF2B5EF4-FFF2-40B4-BE49-F238E27FC236}">
                <a16:creationId xmlns:a16="http://schemas.microsoft.com/office/drawing/2014/main" id="{754950A9-65EC-23E0-0E44-7D02B4BD7BB1}"/>
              </a:ext>
            </a:extLst>
          </p:cNvPr>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1.5 </a:t>
            </a:r>
            <a:r>
              <a:rPr lang="zh-CN" altLang="en-US" b="1" dirty="0">
                <a:latin typeface="黑体" panose="02010609060101010101" pitchFamily="49" charset="-122"/>
                <a:ea typeface="黑体" panose="02010609060101010101" pitchFamily="49" charset="-122"/>
              </a:rPr>
              <a:t>点云数据组织</a:t>
            </a:r>
            <a:endParaRPr lang="zh-CN" altLang="en-US" dirty="0"/>
          </a:p>
        </p:txBody>
      </p:sp>
    </p:spTree>
    <p:extLst>
      <p:ext uri="{BB962C8B-B14F-4D97-AF65-F5344CB8AC3E}">
        <p14:creationId xmlns:p14="http://schemas.microsoft.com/office/powerpoint/2010/main" val="873117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en-US" altLang="zh-CN" dirty="0" err="1"/>
              <a:t>Shapefile</a:t>
            </a:r>
            <a:r>
              <a:rPr lang="zh-CN" altLang="en-US" dirty="0"/>
              <a:t>：将数据表中的</a:t>
            </a:r>
            <a:r>
              <a:rPr lang="en-US" altLang="zh-CN" dirty="0"/>
              <a:t>x-y</a:t>
            </a:r>
            <a:r>
              <a:rPr lang="zh-CN" altLang="en-US" dirty="0"/>
              <a:t>坐标转换为</a:t>
            </a:r>
            <a:r>
              <a:rPr lang="en-US" altLang="zh-CN" dirty="0" err="1"/>
              <a:t>shapefile</a:t>
            </a:r>
            <a:endParaRPr lang="en-US" altLang="zh-CN" dirty="0"/>
          </a:p>
          <a:p>
            <a:r>
              <a:rPr lang="en-US" altLang="zh-CN" dirty="0"/>
              <a:t>Geodatabase</a:t>
            </a:r>
            <a:r>
              <a:rPr lang="zh-CN" altLang="en-US" dirty="0"/>
              <a:t>：创建</a:t>
            </a:r>
            <a:r>
              <a:rPr lang="en-US" altLang="zh-CN" dirty="0"/>
              <a:t>Geodatabase </a:t>
            </a:r>
            <a:r>
              <a:rPr lang="zh-CN" altLang="en-US" dirty="0"/>
              <a:t>，包括要素类，要素数据集，表文件；导入要素类。</a:t>
            </a:r>
          </a:p>
          <a:p>
            <a:endParaRPr lang="en-US" altLang="zh-CN" b="1" dirty="0"/>
          </a:p>
          <a:p>
            <a:endParaRPr lang="zh-CN" altLang="en-US" dirty="0"/>
          </a:p>
        </p:txBody>
      </p:sp>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空间数据库创建</a:t>
            </a:r>
          </a:p>
        </p:txBody>
      </p:sp>
    </p:spTree>
    <p:extLst>
      <p:ext uri="{BB962C8B-B14F-4D97-AF65-F5344CB8AC3E}">
        <p14:creationId xmlns:p14="http://schemas.microsoft.com/office/powerpoint/2010/main" val="340573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1"/>
          </p:nvPr>
        </p:nvSpPr>
        <p:spPr>
          <a:xfrm>
            <a:off x="1125859" y="1988840"/>
            <a:ext cx="9144001" cy="4114801"/>
          </a:xfrm>
        </p:spPr>
        <p:txBody>
          <a:bodyPr/>
          <a:lstStyle/>
          <a:p>
            <a:pPr lvl="2">
              <a:lnSpc>
                <a:spcPct val="140000"/>
              </a:lnSpc>
              <a:spcBef>
                <a:spcPct val="0"/>
              </a:spcBef>
            </a:pPr>
            <a:r>
              <a:rPr lang="zh-CN" altLang="en-US" sz="2200" b="1" dirty="0">
                <a:solidFill>
                  <a:schemeClr val="accent1"/>
                </a:solidFill>
                <a:latin typeface="Arial" panose="020B0604020202020204" pitchFamily="34" charset="0"/>
              </a:rPr>
              <a:t> </a:t>
            </a:r>
            <a:r>
              <a:rPr lang="zh-CN" altLang="en-US" sz="2400" b="1" dirty="0">
                <a:solidFill>
                  <a:schemeClr val="accent1"/>
                </a:solidFill>
                <a:latin typeface="Arial" panose="020B0604020202020204" pitchFamily="34" charset="0"/>
              </a:rPr>
              <a:t>由表格生成点</a:t>
            </a:r>
            <a:r>
              <a:rPr lang="en-US" altLang="zh-CN" sz="2400" b="1" dirty="0">
                <a:solidFill>
                  <a:schemeClr val="accent1"/>
                </a:solidFill>
                <a:latin typeface="Arial" panose="020B0604020202020204" pitchFamily="34" charset="0"/>
              </a:rPr>
              <a:t>shapefile</a:t>
            </a:r>
            <a:r>
              <a:rPr lang="zh-CN" altLang="en-US" sz="2400" b="1" i="1" dirty="0">
                <a:solidFill>
                  <a:schemeClr val="accent1"/>
                </a:solidFill>
                <a:ea typeface="黑体" panose="02010609060101010101" pitchFamily="49" charset="-122"/>
              </a:rPr>
              <a:t>（经纬度坐标），并关联属性表并生成</a:t>
            </a:r>
            <a:r>
              <a:rPr lang="en-US" altLang="zh-CN" sz="2400" b="1" dirty="0">
                <a:solidFill>
                  <a:schemeClr val="accent1"/>
                </a:solidFill>
                <a:latin typeface="Arial" panose="020B0604020202020204" pitchFamily="34" charset="0"/>
              </a:rPr>
              <a:t>shapefile</a:t>
            </a:r>
            <a:r>
              <a:rPr lang="zh-CN" altLang="en-US" sz="2400" b="1" dirty="0">
                <a:solidFill>
                  <a:schemeClr val="accent1"/>
                </a:solidFill>
                <a:latin typeface="Arial" panose="020B0604020202020204" pitchFamily="34" charset="0"/>
              </a:rPr>
              <a:t>要素</a:t>
            </a:r>
            <a:r>
              <a:rPr lang="zh-CN" altLang="en-US" sz="2400" b="1" dirty="0">
                <a:latin typeface="Arial" panose="020B0604020202020204" pitchFamily="34" charset="0"/>
              </a:rPr>
              <a:t>（</a:t>
            </a:r>
            <a:r>
              <a:rPr lang="en-US" altLang="zh-CN" sz="2400" b="1" dirty="0">
                <a:solidFill>
                  <a:srgbClr val="0000FF"/>
                </a:solidFill>
              </a:rPr>
              <a:t>GCS</a:t>
            </a:r>
            <a:r>
              <a:rPr lang="zh-CN" altLang="en-US" sz="2400" b="1" dirty="0">
                <a:solidFill>
                  <a:srgbClr val="0000FF"/>
                </a:solidFill>
              </a:rPr>
              <a:t>采用</a:t>
            </a:r>
            <a:r>
              <a:rPr lang="en-US" altLang="zh-CN" sz="2400" b="1" dirty="0">
                <a:solidFill>
                  <a:srgbClr val="0000FF"/>
                </a:solidFill>
              </a:rPr>
              <a:t>NAD 1983</a:t>
            </a:r>
            <a:r>
              <a:rPr lang="zh-CN" altLang="en-US" sz="2400" b="1" dirty="0">
                <a:solidFill>
                  <a:srgbClr val="0000FF"/>
                </a:solidFill>
              </a:rPr>
              <a:t>）</a:t>
            </a:r>
          </a:p>
          <a:p>
            <a:pPr lvl="2">
              <a:lnSpc>
                <a:spcPct val="140000"/>
              </a:lnSpc>
              <a:spcBef>
                <a:spcPct val="0"/>
              </a:spcBef>
            </a:pPr>
            <a:endParaRPr lang="en-US" altLang="zh-CN" sz="2400" b="1" i="1" dirty="0">
              <a:ea typeface="黑体" panose="02010609060101010101" pitchFamily="49" charset="-122"/>
            </a:endParaRPr>
          </a:p>
          <a:p>
            <a:pPr lvl="3">
              <a:lnSpc>
                <a:spcPct val="140000"/>
              </a:lnSpc>
              <a:spcBef>
                <a:spcPct val="0"/>
              </a:spcBef>
            </a:pPr>
            <a:r>
              <a:rPr lang="zh-CN" altLang="en-US" sz="2000" b="1" i="1" dirty="0">
                <a:solidFill>
                  <a:schemeClr val="bg1"/>
                </a:solidFill>
                <a:ea typeface="黑体" panose="02010609060101010101" pitchFamily="49" charset="-122"/>
              </a:rPr>
              <a:t>表一：雨量站点的经纬度坐标、站名</a:t>
            </a:r>
            <a:endParaRPr lang="en-US" altLang="zh-CN" sz="2000" b="1" i="1" dirty="0">
              <a:solidFill>
                <a:schemeClr val="bg1"/>
              </a:solidFill>
              <a:ea typeface="黑体" panose="02010609060101010101" pitchFamily="49" charset="-122"/>
            </a:endParaRPr>
          </a:p>
          <a:p>
            <a:pPr lvl="3">
              <a:lnSpc>
                <a:spcPct val="140000"/>
              </a:lnSpc>
              <a:spcBef>
                <a:spcPct val="0"/>
              </a:spcBef>
            </a:pPr>
            <a:r>
              <a:rPr lang="zh-CN" altLang="en-US" sz="2000" b="1" i="1" dirty="0">
                <a:solidFill>
                  <a:schemeClr val="bg1"/>
                </a:solidFill>
                <a:ea typeface="黑体" panose="02010609060101010101" pitchFamily="49" charset="-122"/>
              </a:rPr>
              <a:t>表二：雨量站名、各月平均降雨量</a:t>
            </a:r>
            <a:endParaRPr lang="en-US" altLang="zh-CN" sz="2000" b="1" i="1" dirty="0">
              <a:solidFill>
                <a:schemeClr val="bg1"/>
              </a:solidFill>
              <a:ea typeface="黑体" panose="02010609060101010101" pitchFamily="49" charset="-122"/>
            </a:endParaRPr>
          </a:p>
          <a:p>
            <a:pPr lvl="3">
              <a:lnSpc>
                <a:spcPct val="140000"/>
              </a:lnSpc>
              <a:spcBef>
                <a:spcPct val="0"/>
              </a:spcBef>
            </a:pPr>
            <a:endParaRPr lang="en-US" altLang="zh-CN" sz="2000" b="1" i="1" dirty="0">
              <a:solidFill>
                <a:schemeClr val="bg1"/>
              </a:solidFill>
              <a:ea typeface="黑体" panose="02010609060101010101" pitchFamily="49" charset="-122"/>
            </a:endParaRPr>
          </a:p>
          <a:p>
            <a:pPr marL="463550" lvl="2" indent="0">
              <a:buNone/>
            </a:pPr>
            <a:endParaRPr lang="en-US" altLang="zh-CN" sz="2800" b="1" i="1" dirty="0">
              <a:solidFill>
                <a:schemeClr val="bg2"/>
              </a:solidFill>
              <a:ea typeface="黑体" panose="02010609060101010101" pitchFamily="49" charset="-122"/>
            </a:endParaRPr>
          </a:p>
          <a:p>
            <a:pPr marL="463550" lvl="2" indent="0">
              <a:buNone/>
            </a:pPr>
            <a:endParaRPr lang="zh-CN" altLang="en-US" b="1" dirty="0">
              <a:solidFill>
                <a:schemeClr val="bg2"/>
              </a:solidFill>
              <a:latin typeface="Arial" panose="020B0604020202020204" pitchFamily="34" charset="0"/>
            </a:endParaRPr>
          </a:p>
          <a:p>
            <a:pPr marL="463550" lvl="2" indent="0">
              <a:lnSpc>
                <a:spcPct val="140000"/>
              </a:lnSpc>
              <a:spcBef>
                <a:spcPct val="0"/>
              </a:spcBef>
              <a:buNone/>
            </a:pPr>
            <a:endParaRPr lang="en-US" altLang="zh-CN" sz="2200" b="1" dirty="0">
              <a:solidFill>
                <a:schemeClr val="bg2"/>
              </a:solidFill>
              <a:latin typeface="宋体" panose="02010600030101010101" pitchFamily="2" charset="-122"/>
            </a:endParaRPr>
          </a:p>
          <a:p>
            <a:pPr marL="0" indent="0">
              <a:buNone/>
            </a:pPr>
            <a:endParaRPr lang="en-US" altLang="zh-CN" dirty="0"/>
          </a:p>
        </p:txBody>
      </p:sp>
      <p:sp>
        <p:nvSpPr>
          <p:cNvPr id="4" name="标题 3"/>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Shapefile</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639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4BC632-8ED6-C6F3-2271-A04EF0BAC8F3}"/>
              </a:ext>
            </a:extLst>
          </p:cNvPr>
          <p:cNvSpPr>
            <a:spLocks noGrp="1"/>
          </p:cNvSpPr>
          <p:nvPr>
            <p:ph idx="11"/>
          </p:nvPr>
        </p:nvSpPr>
        <p:spPr/>
        <p:txBody>
          <a:bodyPr/>
          <a:lstStyle/>
          <a:p>
            <a:endParaRPr lang="zh-CN" altLang="en-US" dirty="0"/>
          </a:p>
        </p:txBody>
      </p:sp>
      <p:sp>
        <p:nvSpPr>
          <p:cNvPr id="3" name="标题 2">
            <a:extLst>
              <a:ext uri="{FF2B5EF4-FFF2-40B4-BE49-F238E27FC236}">
                <a16:creationId xmlns:a16="http://schemas.microsoft.com/office/drawing/2014/main" id="{1AD2AABF-98E7-9FD3-87AF-D927EF05B89F}"/>
              </a:ext>
            </a:extLst>
          </p:cNvPr>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Shapefile</a:t>
            </a:r>
            <a:endParaRPr lang="zh-CN" altLang="en-US" dirty="0"/>
          </a:p>
        </p:txBody>
      </p:sp>
      <p:pic>
        <p:nvPicPr>
          <p:cNvPr id="4" name="图片 3">
            <a:extLst>
              <a:ext uri="{FF2B5EF4-FFF2-40B4-BE49-F238E27FC236}">
                <a16:creationId xmlns:a16="http://schemas.microsoft.com/office/drawing/2014/main" id="{17CE7622-8FB3-7FC6-ED39-D26E8A954447}"/>
              </a:ext>
            </a:extLst>
          </p:cNvPr>
          <p:cNvPicPr>
            <a:picLocks noChangeAspect="1"/>
          </p:cNvPicPr>
          <p:nvPr/>
        </p:nvPicPr>
        <p:blipFill>
          <a:blip r:embed="rId2"/>
          <a:stretch>
            <a:fillRect/>
          </a:stretch>
        </p:blipFill>
        <p:spPr>
          <a:xfrm>
            <a:off x="6742484" y="1538441"/>
            <a:ext cx="5710716" cy="5220223"/>
          </a:xfrm>
          <a:prstGeom prst="rect">
            <a:avLst/>
          </a:prstGeom>
        </p:spPr>
      </p:pic>
      <p:pic>
        <p:nvPicPr>
          <p:cNvPr id="14" name="图片 13">
            <a:extLst>
              <a:ext uri="{FF2B5EF4-FFF2-40B4-BE49-F238E27FC236}">
                <a16:creationId xmlns:a16="http://schemas.microsoft.com/office/drawing/2014/main" id="{A092C9D0-C882-2891-F054-339628234C1D}"/>
              </a:ext>
            </a:extLst>
          </p:cNvPr>
          <p:cNvPicPr>
            <a:picLocks noChangeAspect="1"/>
          </p:cNvPicPr>
          <p:nvPr/>
        </p:nvPicPr>
        <p:blipFill>
          <a:blip r:embed="rId3"/>
          <a:stretch>
            <a:fillRect/>
          </a:stretch>
        </p:blipFill>
        <p:spPr>
          <a:xfrm>
            <a:off x="765821" y="1538441"/>
            <a:ext cx="5710716" cy="5345832"/>
          </a:xfrm>
          <a:prstGeom prst="rect">
            <a:avLst/>
          </a:prstGeom>
        </p:spPr>
      </p:pic>
    </p:spTree>
    <p:extLst>
      <p:ext uri="{BB962C8B-B14F-4D97-AF65-F5344CB8AC3E}">
        <p14:creationId xmlns:p14="http://schemas.microsoft.com/office/powerpoint/2010/main" val="117937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p:cNvSpPr>
            <a:spLocks noGrp="1"/>
          </p:cNvSpPr>
          <p:nvPr>
            <p:ph idx="11"/>
          </p:nvPr>
        </p:nvSpPr>
        <p:spPr/>
        <p:txBody>
          <a:bodyPr rtlCol="0">
            <a:normAutofit/>
          </a:bodyPr>
          <a:lstStyle/>
          <a:p>
            <a:r>
              <a:rPr lang="en-US" altLang="zh-CN" sz="2800" dirty="0">
                <a:ea typeface="黑体" panose="02010609060101010101" pitchFamily="49" charset="-122"/>
              </a:rPr>
              <a:t>ArcGIS</a:t>
            </a:r>
            <a:r>
              <a:rPr lang="zh-CN" altLang="en-US" sz="2800" dirty="0">
                <a:ea typeface="黑体" panose="02010609060101010101" pitchFamily="49" charset="-122"/>
              </a:rPr>
              <a:t>数</a:t>
            </a:r>
            <a:r>
              <a:rPr lang="zh-CN" altLang="en-US" dirty="0">
                <a:ea typeface="黑体" panose="02010609060101010101" pitchFamily="49" charset="-122"/>
              </a:rPr>
              <a:t>据</a:t>
            </a:r>
            <a:r>
              <a:rPr lang="zh-CN" altLang="en-US" sz="2800" dirty="0">
                <a:ea typeface="黑体" panose="02010609060101010101" pitchFamily="49" charset="-122"/>
              </a:rPr>
              <a:t>组织方式</a:t>
            </a:r>
            <a:endParaRPr lang="en-US" altLang="zh-CN" sz="2800" dirty="0">
              <a:ea typeface="黑体" panose="02010609060101010101" pitchFamily="49" charset="-122"/>
            </a:endParaRPr>
          </a:p>
          <a:p>
            <a:r>
              <a:rPr lang="zh-CN" altLang="en-US" sz="2800" dirty="0">
                <a:ea typeface="黑体" panose="02010609060101010101" pitchFamily="49" charset="-122"/>
              </a:rPr>
              <a:t>空间数据库创建</a:t>
            </a:r>
            <a:endParaRPr lang="en-US" altLang="zh-CN" sz="2800" dirty="0">
              <a:ea typeface="黑体" panose="02010609060101010101" pitchFamily="49" charset="-122"/>
            </a:endParaRPr>
          </a:p>
          <a:p>
            <a:r>
              <a:rPr lang="zh-CN" altLang="en-US" sz="2800" dirty="0">
                <a:ea typeface="黑体" panose="02010609060101010101" pitchFamily="49" charset="-122"/>
              </a:rPr>
              <a:t>数据采集</a:t>
            </a:r>
            <a:endParaRPr lang="en-US" altLang="zh-CN" sz="2800" dirty="0">
              <a:ea typeface="黑体" panose="02010609060101010101" pitchFamily="49" charset="-122"/>
            </a:endParaRPr>
          </a:p>
          <a:p>
            <a:r>
              <a:rPr lang="zh-CN" altLang="en-US" sz="2800" dirty="0">
                <a:ea typeface="黑体" panose="02010609060101010101" pitchFamily="49" charset="-122"/>
              </a:rPr>
              <a:t>地理配准</a:t>
            </a:r>
            <a:endParaRPr lang="en-US" altLang="zh-CN" sz="2800" b="1" dirty="0">
              <a:latin typeface="黑体" panose="02010609060101010101" pitchFamily="49" charset="-122"/>
              <a:ea typeface="黑体" panose="02010609060101010101" pitchFamily="49" charset="-122"/>
            </a:endParaRPr>
          </a:p>
          <a:p>
            <a:pPr marL="0" indent="0">
              <a:buNone/>
            </a:pPr>
            <a:endParaRPr lang="en-US" altLang="zh-CN" sz="2800" dirty="0">
              <a:ea typeface="黑体" panose="02010609060101010101" pitchFamily="49" charset="-122"/>
            </a:endParaRPr>
          </a:p>
          <a:p>
            <a:endParaRPr lang="en-US" altLang="zh-CN" sz="2800" dirty="0">
              <a:ea typeface="黑体" panose="02010609060101010101" pitchFamily="49" charset="-122"/>
            </a:endParaRPr>
          </a:p>
        </p:txBody>
      </p:sp>
      <p:sp>
        <p:nvSpPr>
          <p:cNvPr id="13" name="标题 12"/>
          <p:cNvSpPr>
            <a:spLocks noGrp="1"/>
          </p:cNvSpPr>
          <p:nvPr>
            <p:ph type="title"/>
          </p:nvPr>
        </p:nvSpPr>
        <p:spPr/>
        <p:txBody>
          <a:bodyPr rtlCol="0">
            <a:normAutofit/>
          </a:bodyPr>
          <a:lstStyle/>
          <a:p>
            <a:pPr marL="457200" indent="-457200">
              <a:buClr>
                <a:srgbClr val="002060"/>
              </a:buClr>
              <a:buFont typeface="Wingdings" panose="05000000000000000000" pitchFamily="2" charset="2"/>
              <a:buChar char="p"/>
            </a:pPr>
            <a:r>
              <a:rPr lang="zh-CN" altLang="en-US" b="1" dirty="0">
                <a:ea typeface="黑体" panose="02010609060101010101" pitchFamily="49" charset="-122"/>
              </a:rPr>
              <a:t>主要内容</a:t>
            </a:r>
            <a:endParaRPr lang="en-US" b="1" dirty="0"/>
          </a:p>
        </p:txBody>
      </p:sp>
      <p:sp>
        <p:nvSpPr>
          <p:cNvPr id="9" name="爆炸形 1 1">
            <a:extLst>
              <a:ext uri="{FF2B5EF4-FFF2-40B4-BE49-F238E27FC236}">
                <a16:creationId xmlns:a16="http://schemas.microsoft.com/office/drawing/2014/main" id="{EDDE31AB-79B0-26D5-DC8D-4AEB09CC352C}"/>
              </a:ext>
            </a:extLst>
          </p:cNvPr>
          <p:cNvSpPr/>
          <p:nvPr/>
        </p:nvSpPr>
        <p:spPr>
          <a:xfrm>
            <a:off x="9550796" y="548680"/>
            <a:ext cx="1705507" cy="2018435"/>
          </a:xfrm>
          <a:prstGeom prst="irregularSeal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1839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EFBF6C-1EF5-E95E-7565-94923FE62988}"/>
              </a:ext>
            </a:extLst>
          </p:cNvPr>
          <p:cNvSpPr>
            <a:spLocks noGrp="1"/>
          </p:cNvSpPr>
          <p:nvPr>
            <p:ph idx="11"/>
          </p:nvPr>
        </p:nvSpPr>
        <p:spPr/>
        <p:txBody>
          <a:bodyPr/>
          <a:lstStyle/>
          <a:p>
            <a:endParaRPr lang="zh-CN" altLang="en-US"/>
          </a:p>
        </p:txBody>
      </p:sp>
      <p:sp>
        <p:nvSpPr>
          <p:cNvPr id="3" name="标题 2">
            <a:extLst>
              <a:ext uri="{FF2B5EF4-FFF2-40B4-BE49-F238E27FC236}">
                <a16:creationId xmlns:a16="http://schemas.microsoft.com/office/drawing/2014/main" id="{A7E61B0B-E774-5A90-A869-7BAE9A576692}"/>
              </a:ext>
            </a:extLst>
          </p:cNvPr>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Shapefile</a:t>
            </a:r>
            <a:endParaRPr lang="zh-CN" altLang="en-US" dirty="0"/>
          </a:p>
        </p:txBody>
      </p:sp>
      <p:pic>
        <p:nvPicPr>
          <p:cNvPr id="12" name="图片 11">
            <a:extLst>
              <a:ext uri="{FF2B5EF4-FFF2-40B4-BE49-F238E27FC236}">
                <a16:creationId xmlns:a16="http://schemas.microsoft.com/office/drawing/2014/main" id="{89A95E23-549D-C4D5-E4D8-B94677A93E73}"/>
              </a:ext>
            </a:extLst>
          </p:cNvPr>
          <p:cNvPicPr>
            <a:picLocks noChangeAspect="1"/>
          </p:cNvPicPr>
          <p:nvPr/>
        </p:nvPicPr>
        <p:blipFill>
          <a:blip r:embed="rId2"/>
          <a:stretch>
            <a:fillRect/>
          </a:stretch>
        </p:blipFill>
        <p:spPr>
          <a:xfrm>
            <a:off x="5689166" y="-222923"/>
            <a:ext cx="6999951" cy="6858000"/>
          </a:xfrm>
          <a:prstGeom prst="rect">
            <a:avLst/>
          </a:prstGeom>
        </p:spPr>
      </p:pic>
      <p:pic>
        <p:nvPicPr>
          <p:cNvPr id="4" name="图片 3">
            <a:extLst>
              <a:ext uri="{FF2B5EF4-FFF2-40B4-BE49-F238E27FC236}">
                <a16:creationId xmlns:a16="http://schemas.microsoft.com/office/drawing/2014/main" id="{E4A7B902-C9E7-762C-4931-5CAFA813C855}"/>
              </a:ext>
            </a:extLst>
          </p:cNvPr>
          <p:cNvPicPr>
            <a:picLocks noChangeAspect="1"/>
          </p:cNvPicPr>
          <p:nvPr/>
        </p:nvPicPr>
        <p:blipFill>
          <a:blip r:embed="rId3"/>
          <a:stretch>
            <a:fillRect/>
          </a:stretch>
        </p:blipFill>
        <p:spPr>
          <a:xfrm>
            <a:off x="1113263" y="1700808"/>
            <a:ext cx="4426757" cy="5834774"/>
          </a:xfrm>
          <a:prstGeom prst="rect">
            <a:avLst/>
          </a:prstGeom>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778745" y="3797383"/>
            <a:ext cx="3761227" cy="2960115"/>
          </a:xfrm>
          <a:prstGeom prst="rect">
            <a:avLst/>
          </a:prstGeom>
          <a:noFill/>
        </p:spPr>
      </p:pic>
    </p:spTree>
    <p:extLst>
      <p:ext uri="{BB962C8B-B14F-4D97-AF65-F5344CB8AC3E}">
        <p14:creationId xmlns:p14="http://schemas.microsoft.com/office/powerpoint/2010/main" val="431810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AFFE91-2589-D081-791C-F7BD5EE1526D}"/>
              </a:ext>
            </a:extLst>
          </p:cNvPr>
          <p:cNvSpPr>
            <a:spLocks noGrp="1"/>
          </p:cNvSpPr>
          <p:nvPr>
            <p:ph idx="11"/>
          </p:nvPr>
        </p:nvSpPr>
        <p:spPr/>
        <p:txBody>
          <a:bodyPr/>
          <a:lstStyle/>
          <a:p>
            <a:endParaRPr lang="zh-CN" altLang="en-US"/>
          </a:p>
        </p:txBody>
      </p:sp>
      <p:sp>
        <p:nvSpPr>
          <p:cNvPr id="3" name="标题 2">
            <a:extLst>
              <a:ext uri="{FF2B5EF4-FFF2-40B4-BE49-F238E27FC236}">
                <a16:creationId xmlns:a16="http://schemas.microsoft.com/office/drawing/2014/main" id="{D277DCEA-54CC-34FB-4211-A00568DE98D2}"/>
              </a:ext>
            </a:extLst>
          </p:cNvPr>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Shapefile</a:t>
            </a:r>
            <a:endParaRPr lang="zh-CN" altLang="en-US" dirty="0"/>
          </a:p>
        </p:txBody>
      </p:sp>
      <p:pic>
        <p:nvPicPr>
          <p:cNvPr id="5" name="图片 4">
            <a:extLst>
              <a:ext uri="{FF2B5EF4-FFF2-40B4-BE49-F238E27FC236}">
                <a16:creationId xmlns:a16="http://schemas.microsoft.com/office/drawing/2014/main" id="{EFB23A87-5BCA-A2EB-ECCE-E25E8B9E5F5C}"/>
              </a:ext>
            </a:extLst>
          </p:cNvPr>
          <p:cNvPicPr>
            <a:picLocks noChangeAspect="1"/>
          </p:cNvPicPr>
          <p:nvPr/>
        </p:nvPicPr>
        <p:blipFill>
          <a:blip r:embed="rId2"/>
          <a:stretch>
            <a:fillRect/>
          </a:stretch>
        </p:blipFill>
        <p:spPr>
          <a:xfrm>
            <a:off x="621804" y="1614162"/>
            <a:ext cx="9505056" cy="5118251"/>
          </a:xfrm>
          <a:prstGeom prst="rect">
            <a:avLst/>
          </a:prstGeom>
        </p:spPr>
      </p:pic>
    </p:spTree>
    <p:extLst>
      <p:ext uri="{BB962C8B-B14F-4D97-AF65-F5344CB8AC3E}">
        <p14:creationId xmlns:p14="http://schemas.microsoft.com/office/powerpoint/2010/main" val="280541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3852" y="1567474"/>
            <a:ext cx="5760640" cy="650499"/>
          </a:xfrm>
        </p:spPr>
        <p:txBody>
          <a:bodyPr>
            <a:normAutofit fontScale="90000"/>
          </a:bodyPr>
          <a:lstStyle/>
          <a:p>
            <a:pPr marL="342900" indent="-342900">
              <a:buClr>
                <a:schemeClr val="accent3"/>
              </a:buClr>
              <a:buFont typeface="Arial" panose="020B0604020202020204" pitchFamily="34" charset="0"/>
              <a:buChar char="•"/>
            </a:pPr>
            <a:r>
              <a:rPr lang="zh-CN" altLang="en-US" sz="2400" b="1" dirty="0"/>
              <a:t>属性表的连接（</a:t>
            </a:r>
            <a:r>
              <a:rPr lang="en-US" altLang="zh-CN" sz="2400" b="1" dirty="0"/>
              <a:t>join</a:t>
            </a:r>
            <a:r>
              <a:rPr lang="zh-CN" altLang="en-US" sz="2400" b="1" dirty="0"/>
              <a:t>）与关 联（</a:t>
            </a:r>
            <a:r>
              <a:rPr lang="en-US" altLang="zh-CN" sz="2400" b="1" dirty="0"/>
              <a:t>Relate</a:t>
            </a:r>
            <a:r>
              <a:rPr lang="zh-CN" altLang="en-US" sz="2400" b="1" dirty="0"/>
              <a:t>）</a:t>
            </a:r>
            <a:endParaRPr lang="zh-CN" altLang="en-US" sz="2400" dirty="0"/>
          </a:p>
        </p:txBody>
      </p:sp>
      <p:sp>
        <p:nvSpPr>
          <p:cNvPr id="8" name="标题 3"/>
          <p:cNvSpPr txBox="1">
            <a:spLocks/>
          </p:cNvSpPr>
          <p:nvPr/>
        </p:nvSpPr>
        <p:spPr>
          <a:xfrm>
            <a:off x="837828" y="100502"/>
            <a:ext cx="9144001" cy="13716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r>
              <a:rPr lang="en-US" altLang="zh-CN" sz="3200" b="1" dirty="0">
                <a:solidFill>
                  <a:schemeClr val="bg1"/>
                </a:solidFill>
                <a:latin typeface="黑体" panose="02010609060101010101" pitchFamily="49" charset="-122"/>
                <a:ea typeface="黑体" panose="02010609060101010101" pitchFamily="49" charset="-122"/>
              </a:rPr>
              <a:t>2.1Shapefile</a:t>
            </a:r>
            <a:endParaRPr lang="zh-CN" altLang="en-US" sz="3200" b="1" dirty="0">
              <a:solidFill>
                <a:schemeClr val="bg1"/>
              </a:solidFill>
              <a:latin typeface="黑体" panose="02010609060101010101" pitchFamily="49" charset="-122"/>
              <a:ea typeface="黑体" panose="02010609060101010101" pitchFamily="49" charset="-122"/>
            </a:endParaRP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53" y="2335772"/>
            <a:ext cx="560583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 name="图片 3">
            <a:extLst>
              <a:ext uri="{FF2B5EF4-FFF2-40B4-BE49-F238E27FC236}">
                <a16:creationId xmlns:a16="http://schemas.microsoft.com/office/drawing/2014/main" id="{6EF12F9D-A115-51A7-2698-1D26B87A9AF0}"/>
              </a:ext>
            </a:extLst>
          </p:cNvPr>
          <p:cNvPicPr>
            <a:picLocks noChangeAspect="1"/>
          </p:cNvPicPr>
          <p:nvPr/>
        </p:nvPicPr>
        <p:blipFill>
          <a:blip r:embed="rId3"/>
          <a:stretch>
            <a:fillRect/>
          </a:stretch>
        </p:blipFill>
        <p:spPr>
          <a:xfrm>
            <a:off x="7030516" y="995011"/>
            <a:ext cx="4743837" cy="5957590"/>
          </a:xfrm>
          <a:prstGeom prst="rect">
            <a:avLst/>
          </a:prstGeom>
        </p:spPr>
      </p:pic>
    </p:spTree>
    <p:extLst>
      <p:ext uri="{BB962C8B-B14F-4D97-AF65-F5344CB8AC3E}">
        <p14:creationId xmlns:p14="http://schemas.microsoft.com/office/powerpoint/2010/main" val="3431458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1"/>
          </p:nvPr>
        </p:nvSpPr>
        <p:spPr>
          <a:xfrm>
            <a:off x="1125860" y="2604867"/>
            <a:ext cx="9289032" cy="4392488"/>
          </a:xfrm>
        </p:spPr>
        <p:txBody>
          <a:bodyPr>
            <a:normAutofit fontScale="85000" lnSpcReduction="20000"/>
          </a:bodyPr>
          <a:lstStyle/>
          <a:p>
            <a:pPr eaLnBrk="1" hangingPunct="1">
              <a:lnSpc>
                <a:spcPct val="140000"/>
              </a:lnSpc>
            </a:pPr>
            <a:r>
              <a:rPr lang="en-US" altLang="zh-CN" b="1" dirty="0"/>
              <a:t> </a:t>
            </a:r>
            <a:r>
              <a:rPr lang="zh-CN" altLang="en-US" sz="3100" b="1" dirty="0"/>
              <a:t>创建个人地理数据库</a:t>
            </a:r>
            <a:r>
              <a:rPr lang="en-US" altLang="zh-CN" sz="3100" b="1" dirty="0"/>
              <a:t>(</a:t>
            </a:r>
            <a:r>
              <a:rPr lang="en-US" altLang="zh-CN" sz="3100" b="1" dirty="0" err="1"/>
              <a:t>rcdata</a:t>
            </a:r>
            <a:r>
              <a:rPr lang="en-US" altLang="zh-CN" sz="3100" b="1" dirty="0"/>
              <a:t>)</a:t>
            </a:r>
          </a:p>
          <a:p>
            <a:pPr eaLnBrk="1" hangingPunct="1">
              <a:lnSpc>
                <a:spcPct val="140000"/>
              </a:lnSpc>
            </a:pPr>
            <a:r>
              <a:rPr lang="en-US" altLang="zh-CN" sz="2800" dirty="0"/>
              <a:t> </a:t>
            </a:r>
            <a:r>
              <a:rPr lang="zh-CN" altLang="en-US" sz="3100" b="1" dirty="0"/>
              <a:t>创建要素数据集（</a:t>
            </a:r>
            <a:r>
              <a:rPr lang="en-US" altLang="zh-CN" sz="3100" b="1" dirty="0"/>
              <a:t>Projected Coordinate </a:t>
            </a:r>
            <a:r>
              <a:rPr lang="en-US" altLang="zh-CN" sz="3100" b="1" dirty="0" err="1"/>
              <a:t>Systems|Utm|NAD</a:t>
            </a:r>
            <a:r>
              <a:rPr lang="en-US" altLang="zh-CN" sz="3100" b="1" dirty="0"/>
              <a:t> 1983</a:t>
            </a:r>
            <a:r>
              <a:rPr lang="zh-CN" altLang="en-US" sz="3100" b="1" dirty="0"/>
              <a:t>，然后选择</a:t>
            </a:r>
            <a:r>
              <a:rPr lang="en-US" altLang="zh-CN" sz="3100" b="1" dirty="0"/>
              <a:t>UTM Zone 13N</a:t>
            </a:r>
            <a:r>
              <a:rPr lang="zh-CN" altLang="en-US" sz="3100" b="1" dirty="0"/>
              <a:t>）</a:t>
            </a:r>
          </a:p>
          <a:p>
            <a:pPr lvl="1" eaLnBrk="1" hangingPunct="1">
              <a:lnSpc>
                <a:spcPct val="140000"/>
              </a:lnSpc>
            </a:pPr>
            <a:r>
              <a:rPr lang="en-US" altLang="zh-CN" sz="2800" b="1" dirty="0"/>
              <a:t>Admin</a:t>
            </a:r>
            <a:r>
              <a:rPr lang="zh-CN" altLang="en-US" sz="2800" b="1" dirty="0"/>
              <a:t>；</a:t>
            </a:r>
          </a:p>
          <a:p>
            <a:pPr lvl="1" eaLnBrk="1" hangingPunct="1">
              <a:lnSpc>
                <a:spcPct val="140000"/>
              </a:lnSpc>
            </a:pPr>
            <a:r>
              <a:rPr lang="zh-CN" altLang="en-US" sz="2800" b="1" dirty="0"/>
              <a:t> </a:t>
            </a:r>
            <a:r>
              <a:rPr lang="en-US" altLang="zh-CN" sz="2800" b="1" dirty="0"/>
              <a:t>Environmental</a:t>
            </a:r>
            <a:r>
              <a:rPr lang="zh-CN" altLang="en-US" sz="2800" b="1" dirty="0"/>
              <a:t>；</a:t>
            </a:r>
          </a:p>
          <a:p>
            <a:pPr lvl="1" eaLnBrk="1" hangingPunct="1">
              <a:lnSpc>
                <a:spcPct val="140000"/>
              </a:lnSpc>
            </a:pPr>
            <a:r>
              <a:rPr lang="en-US" altLang="zh-CN" sz="2800" b="1" dirty="0"/>
              <a:t>Transportation</a:t>
            </a:r>
            <a:r>
              <a:rPr lang="zh-CN" altLang="en-US" sz="2800" b="1" dirty="0"/>
              <a:t>；</a:t>
            </a:r>
          </a:p>
          <a:p>
            <a:pPr lvl="1" eaLnBrk="1" hangingPunct="1">
              <a:lnSpc>
                <a:spcPct val="140000"/>
              </a:lnSpc>
            </a:pPr>
            <a:r>
              <a:rPr lang="en-US" altLang="zh-CN" sz="2800" b="1" dirty="0" err="1"/>
              <a:t>Watersystem</a:t>
            </a:r>
            <a:endParaRPr lang="en-US" altLang="zh-CN" sz="2800" b="1" dirty="0"/>
          </a:p>
          <a:p>
            <a:pPr lvl="1" eaLnBrk="1" hangingPunct="1">
              <a:lnSpc>
                <a:spcPct val="140000"/>
              </a:lnSpc>
            </a:pPr>
            <a:r>
              <a:rPr lang="zh-CN" altLang="en-US" sz="2800" b="1" dirty="0"/>
              <a:t>向数据集导入数据</a:t>
            </a:r>
            <a:endParaRPr lang="en-US" altLang="zh-CN" sz="2800" b="1" dirty="0"/>
          </a:p>
          <a:p>
            <a:pPr eaLnBrk="1" hangingPunct="1">
              <a:lnSpc>
                <a:spcPct val="140000"/>
              </a:lnSpc>
              <a:buFontTx/>
              <a:buNone/>
            </a:pPr>
            <a:endParaRPr lang="en-US" altLang="zh-CN" sz="2800" b="1" dirty="0">
              <a:solidFill>
                <a:srgbClr val="0000FF"/>
              </a:solidFill>
            </a:endParaRPr>
          </a:p>
          <a:p>
            <a:pPr eaLnBrk="1" hangingPunct="1">
              <a:lnSpc>
                <a:spcPct val="140000"/>
              </a:lnSpc>
              <a:buFontTx/>
              <a:buNone/>
            </a:pPr>
            <a:endParaRPr lang="en-US" altLang="zh-CN" dirty="0"/>
          </a:p>
        </p:txBody>
      </p:sp>
      <p:sp>
        <p:nvSpPr>
          <p:cNvPr id="3993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Geodatabase</a:t>
            </a:r>
            <a:r>
              <a:rPr lang="zh-CN" altLang="en-US" sz="3200" b="1" dirty="0">
                <a:latin typeface="黑体" panose="02010609060101010101" pitchFamily="49" charset="-122"/>
                <a:ea typeface="黑体" panose="02010609060101010101" pitchFamily="49" charset="-122"/>
              </a:rPr>
              <a:t>创建</a:t>
            </a:r>
          </a:p>
        </p:txBody>
      </p:sp>
      <p:sp>
        <p:nvSpPr>
          <p:cNvPr id="2" name="矩形 1"/>
          <p:cNvSpPr/>
          <p:nvPr/>
        </p:nvSpPr>
        <p:spPr>
          <a:xfrm>
            <a:off x="1269876" y="1481164"/>
            <a:ext cx="9145016" cy="1070421"/>
          </a:xfrm>
          <a:prstGeom prst="rect">
            <a:avLst/>
          </a:prstGeom>
        </p:spPr>
        <p:txBody>
          <a:bodyPr wrap="square">
            <a:spAutoFit/>
          </a:bodyPr>
          <a:lstStyle/>
          <a:p>
            <a:pPr>
              <a:lnSpc>
                <a:spcPct val="140000"/>
              </a:lnSpc>
            </a:pPr>
            <a:r>
              <a:rPr lang="zh-CN" altLang="en-US" sz="2400" b="1" dirty="0">
                <a:solidFill>
                  <a:srgbClr val="FF0000"/>
                </a:solidFill>
                <a:latin typeface="微软雅黑" panose="020B0503020204020204" pitchFamily="34" charset="-122"/>
                <a:ea typeface="微软雅黑" panose="020B0503020204020204" pitchFamily="34" charset="-122"/>
              </a:rPr>
              <a:t>创建</a:t>
            </a:r>
            <a:r>
              <a:rPr lang="en-US" altLang="zh-CN" sz="2400" b="1" dirty="0">
                <a:solidFill>
                  <a:srgbClr val="FF0000"/>
                </a:solidFill>
                <a:latin typeface="微软雅黑" panose="020B0503020204020204" pitchFamily="34" charset="-122"/>
                <a:ea typeface="微软雅黑" panose="020B0503020204020204" pitchFamily="34" charset="-122"/>
              </a:rPr>
              <a:t>Geodatabase</a:t>
            </a:r>
            <a:r>
              <a:rPr lang="zh-CN" altLang="en-US" sz="2400" b="1" dirty="0">
                <a:solidFill>
                  <a:srgbClr val="FF0000"/>
                </a:solidFill>
                <a:latin typeface="微软雅黑" panose="020B0503020204020204" pitchFamily="34" charset="-122"/>
                <a:ea typeface="微软雅黑" panose="020B0503020204020204" pitchFamily="34" charset="-122"/>
              </a:rPr>
              <a:t>，包括要素类，要素数据集，表文件；导入要素类。</a:t>
            </a:r>
          </a:p>
        </p:txBody>
      </p:sp>
    </p:spTree>
    <p:extLst>
      <p:ext uri="{BB962C8B-B14F-4D97-AF65-F5344CB8AC3E}">
        <p14:creationId xmlns:p14="http://schemas.microsoft.com/office/powerpoint/2010/main" val="8967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477788" y="1628800"/>
            <a:ext cx="3998343" cy="4114800"/>
          </a:xfrm>
        </p:spPr>
      </p:pic>
      <p:sp>
        <p:nvSpPr>
          <p:cNvPr id="25602" name="Rectangle 2"/>
          <p:cNvSpPr>
            <a:spLocks noGrp="1" noChangeArrowheads="1"/>
          </p:cNvSpPr>
          <p:nvPr>
            <p:ph type="title"/>
          </p:nvPr>
        </p:nvSpPr>
        <p:spPr/>
        <p:txBody>
          <a:bodyPr>
            <a:normAutofit/>
          </a:bodyPr>
          <a:lstStyle/>
          <a:p>
            <a:r>
              <a:rPr lang="en-US" altLang="zh-CN" b="1" dirty="0">
                <a:solidFill>
                  <a:schemeClr val="bg1"/>
                </a:solidFill>
                <a:latin typeface="黑体" panose="02010609060101010101" pitchFamily="49" charset="-122"/>
                <a:ea typeface="黑体" panose="02010609060101010101" pitchFamily="49" charset="-122"/>
              </a:rPr>
              <a:t>2.2</a:t>
            </a:r>
            <a:r>
              <a:rPr lang="zh-CN" altLang="en-US" b="1" dirty="0">
                <a:solidFill>
                  <a:schemeClr val="bg1"/>
                </a:solidFill>
                <a:latin typeface="黑体" panose="02010609060101010101" pitchFamily="49" charset="-122"/>
                <a:ea typeface="黑体" panose="02010609060101010101" pitchFamily="49" charset="-122"/>
              </a:rPr>
              <a:t> </a:t>
            </a:r>
            <a:r>
              <a:rPr lang="en-US" altLang="zh-CN" b="1" dirty="0">
                <a:solidFill>
                  <a:schemeClr val="bg1"/>
                </a:solidFill>
                <a:latin typeface="黑体" panose="02010609060101010101" pitchFamily="49" charset="-122"/>
                <a:ea typeface="黑体" panose="02010609060101010101" pitchFamily="49" charset="-122"/>
              </a:rPr>
              <a:t>Geodatabase</a:t>
            </a:r>
            <a:r>
              <a:rPr lang="zh-CN" altLang="en-US" b="1" dirty="0">
                <a:solidFill>
                  <a:schemeClr val="bg1"/>
                </a:solidFill>
                <a:latin typeface="黑体" panose="02010609060101010101" pitchFamily="49" charset="-122"/>
                <a:ea typeface="黑体" panose="02010609060101010101" pitchFamily="49" charset="-122"/>
              </a:rPr>
              <a:t>创建</a:t>
            </a:r>
            <a:endParaRPr lang="zh-CN" altLang="zh-CN" b="1" dirty="0">
              <a:solidFill>
                <a:schemeClr val="bg1"/>
              </a:solidFill>
              <a:latin typeface="黑体" panose="02010609060101010101" pitchFamily="49" charset="-122"/>
              <a:ea typeface="黑体" panose="02010609060101010101" pitchFamily="49"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496964" y="1600889"/>
            <a:ext cx="7772400" cy="5761038"/>
          </a:xfrm>
          <a:prstGeom prst="rect">
            <a:avLst/>
          </a:prstGeom>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390556" y="3972718"/>
            <a:ext cx="8132763" cy="5770563"/>
          </a:xfrm>
          <a:prstGeom prst="rect">
            <a:avLst/>
          </a:prstGeom>
        </p:spPr>
      </p:pic>
    </p:spTree>
    <p:extLst>
      <p:ext uri="{BB962C8B-B14F-4D97-AF65-F5344CB8AC3E}">
        <p14:creationId xmlns:p14="http://schemas.microsoft.com/office/powerpoint/2010/main" val="364671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1"/>
          </p:nvPr>
        </p:nvSpPr>
        <p:spPr>
          <a:xfrm>
            <a:off x="1125861" y="1988840"/>
            <a:ext cx="3024336" cy="4114801"/>
          </a:xfrm>
        </p:spPr>
        <p:txBody>
          <a:bodyPr>
            <a:normAutofit fontScale="85000" lnSpcReduction="10000"/>
          </a:bodyPr>
          <a:lstStyle/>
          <a:p>
            <a:pPr eaLnBrk="1" hangingPunct="1">
              <a:lnSpc>
                <a:spcPct val="140000"/>
              </a:lnSpc>
            </a:pPr>
            <a:r>
              <a:rPr lang="zh-CN" altLang="en-US" dirty="0"/>
              <a:t>在</a:t>
            </a:r>
            <a:r>
              <a:rPr lang="en-US" altLang="zh-CN" dirty="0" err="1"/>
              <a:t>ArcCatalog</a:t>
            </a:r>
            <a:r>
              <a:rPr lang="zh-CN" altLang="en-US" dirty="0"/>
              <a:t>中，定位到包含地理数据库的文件夹；</a:t>
            </a:r>
          </a:p>
          <a:p>
            <a:pPr eaLnBrk="1" hangingPunct="1">
              <a:lnSpc>
                <a:spcPct val="140000"/>
              </a:lnSpc>
            </a:pPr>
            <a:r>
              <a:rPr lang="zh-CN" altLang="en-US" dirty="0"/>
              <a:t> 右键点击地理数据库或要素数据集，选择</a:t>
            </a:r>
            <a:r>
              <a:rPr lang="en-US" altLang="zh-CN" dirty="0"/>
              <a:t>Import</a:t>
            </a:r>
            <a:r>
              <a:rPr lang="zh-CN" altLang="en-US" dirty="0"/>
              <a:t>，然后根据目标数据类型，选择导入对象类型。</a:t>
            </a:r>
          </a:p>
        </p:txBody>
      </p:sp>
      <p:sp>
        <p:nvSpPr>
          <p:cNvPr id="28674" name="Rectangle 2"/>
          <p:cNvSpPr>
            <a:spLocks noGrp="1" noChangeArrowheads="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2.2 </a:t>
            </a:r>
            <a:r>
              <a:rPr lang="en-US" altLang="zh-CN" b="1" dirty="0">
                <a:latin typeface="黑体" panose="02010609060101010101" pitchFamily="49" charset="-122"/>
                <a:ea typeface="黑体" panose="02010609060101010101" pitchFamily="49" charset="-122"/>
              </a:rPr>
              <a:t>Geodatabase</a:t>
            </a:r>
            <a:r>
              <a:rPr lang="zh-CN" altLang="en-US" dirty="0">
                <a:latin typeface="黑体" panose="02010609060101010101" pitchFamily="49" charset="-122"/>
                <a:ea typeface="黑体" panose="02010609060101010101" pitchFamily="49" charset="-122"/>
              </a:rPr>
              <a:t>创建</a:t>
            </a:r>
            <a:endParaRPr lang="zh-CN" altLang="en-US" b="1" dirty="0">
              <a:latin typeface="黑体" panose="02010609060101010101" pitchFamily="49" charset="-122"/>
              <a:ea typeface="黑体" panose="02010609060101010101" pitchFamily="49" charset="-122"/>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150197" y="2191117"/>
            <a:ext cx="4802202" cy="3395019"/>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102524" y="2305065"/>
            <a:ext cx="4820594" cy="3482349"/>
          </a:xfrm>
          <a:prstGeom prst="rect">
            <a:avLst/>
          </a:prstGeom>
        </p:spPr>
      </p:pic>
      <p:sp>
        <p:nvSpPr>
          <p:cNvPr id="2" name="矩形 1"/>
          <p:cNvSpPr/>
          <p:nvPr/>
        </p:nvSpPr>
        <p:spPr>
          <a:xfrm>
            <a:off x="3358108" y="1556793"/>
            <a:ext cx="180020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导入要素类</a:t>
            </a:r>
          </a:p>
        </p:txBody>
      </p:sp>
    </p:spTree>
    <p:extLst>
      <p:ext uri="{BB962C8B-B14F-4D97-AF65-F5344CB8AC3E}">
        <p14:creationId xmlns:p14="http://schemas.microsoft.com/office/powerpoint/2010/main" val="13273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1"/>
          </p:nvPr>
        </p:nvSpPr>
        <p:spPr/>
        <p:txBody>
          <a:bodyPr/>
          <a:lstStyle/>
          <a:p>
            <a:r>
              <a:rPr lang="zh-CN" altLang="en-US" dirty="0"/>
              <a:t>手动数字化</a:t>
            </a:r>
            <a:endParaRPr lang="en-US" altLang="zh-CN" dirty="0"/>
          </a:p>
          <a:p>
            <a:r>
              <a:rPr lang="zh-CN" altLang="en-US" dirty="0"/>
              <a:t>半自动数字化</a:t>
            </a:r>
            <a:endParaRPr lang="en-US" altLang="zh-CN" dirty="0"/>
          </a:p>
          <a:p>
            <a:r>
              <a:rPr lang="zh-CN" altLang="en-US" dirty="0"/>
              <a:t>全自动数字化</a:t>
            </a:r>
            <a:endParaRPr lang="en-US" altLang="zh-CN" dirty="0"/>
          </a:p>
          <a:p>
            <a:endParaRPr lang="zh-CN" altLang="en-US" dirty="0"/>
          </a:p>
        </p:txBody>
      </p:sp>
      <p:sp>
        <p:nvSpPr>
          <p:cNvPr id="4" name="标题 3"/>
          <p:cNvSpPr>
            <a:spLocks noGrp="1"/>
          </p:cNvSpPr>
          <p:nvPr>
            <p:ph type="title"/>
          </p:nvPr>
        </p:nvSpPr>
        <p:spPr/>
        <p:txBody>
          <a:bodyPr/>
          <a:lstStyle/>
          <a:p>
            <a:r>
              <a:rPr lang="en-US" altLang="zh-CN" dirty="0">
                <a:solidFill>
                  <a:schemeClr val="bg1"/>
                </a:solidFill>
              </a:rPr>
              <a:t>3.</a:t>
            </a:r>
            <a:r>
              <a:rPr lang="zh-CN" altLang="en-US" dirty="0">
                <a:solidFill>
                  <a:schemeClr val="bg1"/>
                </a:solidFill>
              </a:rPr>
              <a:t>数据采集</a:t>
            </a:r>
          </a:p>
        </p:txBody>
      </p:sp>
    </p:spTree>
    <p:extLst>
      <p:ext uri="{BB962C8B-B14F-4D97-AF65-F5344CB8AC3E}">
        <p14:creationId xmlns:p14="http://schemas.microsoft.com/office/powerpoint/2010/main" val="18226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34C3B58-1E2F-B99C-1459-9B16A1589ED4}"/>
              </a:ext>
            </a:extLst>
          </p:cNvPr>
          <p:cNvSpPr>
            <a:spLocks noGrp="1"/>
          </p:cNvSpPr>
          <p:nvPr>
            <p:ph idx="11"/>
          </p:nvPr>
        </p:nvSpPr>
        <p:spPr/>
        <p:txBody>
          <a:bodyPr/>
          <a:lstStyle/>
          <a:p>
            <a:r>
              <a:rPr lang="zh-CN" altLang="en-US" dirty="0"/>
              <a:t>手动数字化</a:t>
            </a:r>
            <a:endParaRPr lang="en-US" altLang="zh-CN" dirty="0"/>
          </a:p>
          <a:p>
            <a:pPr lvl="1"/>
            <a:r>
              <a:rPr lang="zh-CN" altLang="en-US" dirty="0"/>
              <a:t>进入</a:t>
            </a:r>
            <a:r>
              <a:rPr lang="en-US" altLang="zh-CN" dirty="0"/>
              <a:t>ArcMap</a:t>
            </a:r>
            <a:r>
              <a:rPr lang="zh-CN" altLang="en-US" dirty="0"/>
              <a:t>工作环境，新建地图文档，加载</a:t>
            </a:r>
            <a:r>
              <a:rPr lang="en-US" altLang="zh-CN" dirty="0" err="1"/>
              <a:t>parcelscan.tif</a:t>
            </a:r>
            <a:r>
              <a:rPr lang="zh-CN" altLang="en-US" dirty="0"/>
              <a:t>数据，并创建一个与其具有相同坐标的线与面数据。</a:t>
            </a:r>
            <a:endParaRPr lang="en-US" altLang="zh-CN" dirty="0"/>
          </a:p>
          <a:p>
            <a:pPr lvl="1"/>
            <a:endParaRPr lang="en-US" altLang="zh-CN" dirty="0"/>
          </a:p>
          <a:p>
            <a:endParaRPr lang="en-US" altLang="zh-CN" dirty="0"/>
          </a:p>
          <a:p>
            <a:pPr marL="0" indent="0">
              <a:buNone/>
            </a:pPr>
            <a:r>
              <a:rPr lang="en-US" altLang="zh-CN" dirty="0"/>
              <a:t>    </a:t>
            </a:r>
            <a:endParaRPr lang="zh-CN" altLang="en-US" dirty="0"/>
          </a:p>
        </p:txBody>
      </p:sp>
      <p:sp>
        <p:nvSpPr>
          <p:cNvPr id="3" name="标题 2">
            <a:extLst>
              <a:ext uri="{FF2B5EF4-FFF2-40B4-BE49-F238E27FC236}">
                <a16:creationId xmlns:a16="http://schemas.microsoft.com/office/drawing/2014/main" id="{15DF2902-F69D-52F0-3B99-AD4E649F3DC5}"/>
              </a:ext>
            </a:extLst>
          </p:cNvPr>
          <p:cNvSpPr>
            <a:spLocks noGrp="1"/>
          </p:cNvSpPr>
          <p:nvPr>
            <p:ph type="title"/>
          </p:nvPr>
        </p:nvSpPr>
        <p:spPr/>
        <p:txBody>
          <a:bodyPr/>
          <a:lstStyle/>
          <a:p>
            <a:r>
              <a:rPr lang="en-US" altLang="zh-CN" dirty="0">
                <a:solidFill>
                  <a:schemeClr val="bg1"/>
                </a:solidFill>
              </a:rPr>
              <a:t>3.</a:t>
            </a:r>
            <a:r>
              <a:rPr lang="zh-CN" altLang="en-US" dirty="0">
                <a:solidFill>
                  <a:schemeClr val="bg1"/>
                </a:solidFill>
              </a:rPr>
              <a:t>数据采集</a:t>
            </a:r>
            <a:endParaRPr lang="zh-CN" altLang="en-US" dirty="0"/>
          </a:p>
        </p:txBody>
      </p:sp>
    </p:spTree>
    <p:extLst>
      <p:ext uri="{BB962C8B-B14F-4D97-AF65-F5344CB8AC3E}">
        <p14:creationId xmlns:p14="http://schemas.microsoft.com/office/powerpoint/2010/main" val="1783238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FE316-26C1-C046-FAFF-5F8FEAE15EE5}"/>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64635EFB-1939-9295-8F82-BBAF9A79CDCA}"/>
              </a:ext>
            </a:extLst>
          </p:cNvPr>
          <p:cNvSpPr>
            <a:spLocks noGrp="1"/>
          </p:cNvSpPr>
          <p:nvPr>
            <p:ph idx="11"/>
          </p:nvPr>
        </p:nvSpPr>
        <p:spPr/>
        <p:txBody>
          <a:bodyPr/>
          <a:lstStyle/>
          <a:p>
            <a:r>
              <a:rPr lang="zh-CN" altLang="en-US" dirty="0"/>
              <a:t>手动数字化</a:t>
            </a:r>
            <a:endParaRPr lang="en-US" altLang="zh-CN" dirty="0"/>
          </a:p>
          <a:p>
            <a:pPr lvl="1"/>
            <a:r>
              <a:rPr lang="en-US" altLang="zh-CN" dirty="0"/>
              <a:t>【</a:t>
            </a:r>
            <a:r>
              <a:rPr lang="zh-CN" altLang="en-US" dirty="0"/>
              <a:t>编辑器</a:t>
            </a:r>
            <a:r>
              <a:rPr lang="en-US" altLang="zh-CN" dirty="0"/>
              <a:t>】|【</a:t>
            </a:r>
            <a:r>
              <a:rPr lang="zh-CN" altLang="en-US" dirty="0"/>
              <a:t>开始编辑</a:t>
            </a:r>
            <a:r>
              <a:rPr lang="en-US" altLang="zh-CN" dirty="0"/>
              <a:t>】|【</a:t>
            </a:r>
            <a:r>
              <a:rPr lang="zh-CN" altLang="en-US" dirty="0"/>
              <a:t>创建要素类</a:t>
            </a:r>
            <a:r>
              <a:rPr lang="en-US" altLang="zh-CN" dirty="0"/>
              <a:t>】</a:t>
            </a:r>
            <a:endParaRPr lang="zh-CN" altLang="en-US" dirty="0"/>
          </a:p>
        </p:txBody>
      </p:sp>
      <p:sp>
        <p:nvSpPr>
          <p:cNvPr id="3" name="标题 2">
            <a:extLst>
              <a:ext uri="{FF2B5EF4-FFF2-40B4-BE49-F238E27FC236}">
                <a16:creationId xmlns:a16="http://schemas.microsoft.com/office/drawing/2014/main" id="{63E3A059-38A6-D904-16C3-C222A947723B}"/>
              </a:ext>
            </a:extLst>
          </p:cNvPr>
          <p:cNvSpPr>
            <a:spLocks noGrp="1"/>
          </p:cNvSpPr>
          <p:nvPr>
            <p:ph type="title"/>
          </p:nvPr>
        </p:nvSpPr>
        <p:spPr/>
        <p:txBody>
          <a:bodyPr/>
          <a:lstStyle/>
          <a:p>
            <a:r>
              <a:rPr lang="en-US" altLang="zh-CN" dirty="0">
                <a:solidFill>
                  <a:schemeClr val="bg1"/>
                </a:solidFill>
              </a:rPr>
              <a:t>3.</a:t>
            </a:r>
            <a:r>
              <a:rPr lang="zh-CN" altLang="en-US" dirty="0">
                <a:solidFill>
                  <a:schemeClr val="bg1"/>
                </a:solidFill>
              </a:rPr>
              <a:t>数据采集</a:t>
            </a:r>
          </a:p>
        </p:txBody>
      </p:sp>
      <p:pic>
        <p:nvPicPr>
          <p:cNvPr id="8" name="图片 7">
            <a:extLst>
              <a:ext uri="{FF2B5EF4-FFF2-40B4-BE49-F238E27FC236}">
                <a16:creationId xmlns:a16="http://schemas.microsoft.com/office/drawing/2014/main" id="{16035D17-CF64-78F4-BA0D-1B1E74E3A172}"/>
              </a:ext>
            </a:extLst>
          </p:cNvPr>
          <p:cNvPicPr>
            <a:picLocks noChangeAspect="1"/>
          </p:cNvPicPr>
          <p:nvPr/>
        </p:nvPicPr>
        <p:blipFill>
          <a:blip r:embed="rId2"/>
          <a:stretch>
            <a:fillRect/>
          </a:stretch>
        </p:blipFill>
        <p:spPr>
          <a:xfrm>
            <a:off x="7933668" y="2329561"/>
            <a:ext cx="4096322" cy="4427938"/>
          </a:xfrm>
          <a:prstGeom prst="rect">
            <a:avLst/>
          </a:prstGeom>
        </p:spPr>
      </p:pic>
      <p:sp>
        <p:nvSpPr>
          <p:cNvPr id="11" name="文本框 10">
            <a:extLst>
              <a:ext uri="{FF2B5EF4-FFF2-40B4-BE49-F238E27FC236}">
                <a16:creationId xmlns:a16="http://schemas.microsoft.com/office/drawing/2014/main" id="{F4934434-B6C7-9140-6AB5-D54C4467FDD3}"/>
              </a:ext>
            </a:extLst>
          </p:cNvPr>
          <p:cNvSpPr txBox="1"/>
          <p:nvPr/>
        </p:nvSpPr>
        <p:spPr>
          <a:xfrm>
            <a:off x="1773932" y="3212976"/>
            <a:ext cx="330540" cy="369332"/>
          </a:xfrm>
          <a:prstGeom prst="rect">
            <a:avLst/>
          </a:prstGeom>
          <a:noFill/>
        </p:spPr>
        <p:txBody>
          <a:bodyPr wrap="none" rtlCol="0">
            <a:spAutoFit/>
          </a:bodyPr>
          <a:lstStyle/>
          <a:p>
            <a:r>
              <a:rPr lang="en-US" altLang="zh-CN" dirty="0"/>
              <a:t>A</a:t>
            </a:r>
            <a:endParaRPr lang="zh-CN" altLang="en-US" dirty="0"/>
          </a:p>
        </p:txBody>
      </p:sp>
      <p:pic>
        <p:nvPicPr>
          <p:cNvPr id="4" name="图片 3">
            <a:extLst>
              <a:ext uri="{FF2B5EF4-FFF2-40B4-BE49-F238E27FC236}">
                <a16:creationId xmlns:a16="http://schemas.microsoft.com/office/drawing/2014/main" id="{98AC7CED-2B6A-2E6B-75B3-E65C0F76974A}"/>
              </a:ext>
            </a:extLst>
          </p:cNvPr>
          <p:cNvPicPr>
            <a:picLocks noChangeAspect="1"/>
          </p:cNvPicPr>
          <p:nvPr/>
        </p:nvPicPr>
        <p:blipFill>
          <a:blip r:embed="rId3"/>
          <a:stretch>
            <a:fillRect/>
          </a:stretch>
        </p:blipFill>
        <p:spPr>
          <a:xfrm>
            <a:off x="3366242" y="1556792"/>
            <a:ext cx="7920880" cy="646193"/>
          </a:xfrm>
          <a:prstGeom prst="rect">
            <a:avLst/>
          </a:prstGeom>
        </p:spPr>
      </p:pic>
    </p:spTree>
    <p:extLst>
      <p:ext uri="{BB962C8B-B14F-4D97-AF65-F5344CB8AC3E}">
        <p14:creationId xmlns:p14="http://schemas.microsoft.com/office/powerpoint/2010/main" val="2340573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手动数字化</a:t>
            </a:r>
            <a:endParaRPr lang="en-US" altLang="zh-CN" dirty="0"/>
          </a:p>
          <a:p>
            <a:r>
              <a:rPr lang="en-US" altLang="zh-CN" dirty="0"/>
              <a:t>【</a:t>
            </a:r>
            <a:r>
              <a:rPr lang="zh-CN" altLang="en-US" dirty="0"/>
              <a:t>编辑器</a:t>
            </a:r>
            <a:r>
              <a:rPr lang="en-US" altLang="zh-CN" dirty="0"/>
              <a:t>】|【</a:t>
            </a:r>
            <a:r>
              <a:rPr lang="zh-CN" altLang="en-US" dirty="0"/>
              <a:t>开始编辑</a:t>
            </a:r>
            <a:r>
              <a:rPr lang="en-US" altLang="zh-CN" dirty="0"/>
              <a:t>】|【</a:t>
            </a:r>
            <a:r>
              <a:rPr lang="zh-CN" altLang="en-US" dirty="0"/>
              <a:t>创建要素类</a:t>
            </a:r>
            <a:r>
              <a:rPr lang="en-US" altLang="zh-CN" dirty="0"/>
              <a:t>】</a:t>
            </a:r>
            <a:endParaRPr lang="zh-CN" altLang="en-US" dirty="0"/>
          </a:p>
        </p:txBody>
      </p:sp>
      <p:sp>
        <p:nvSpPr>
          <p:cNvPr id="3" name="标题 2"/>
          <p:cNvSpPr>
            <a:spLocks noGrp="1"/>
          </p:cNvSpPr>
          <p:nvPr>
            <p:ph type="title"/>
          </p:nvPr>
        </p:nvSpPr>
        <p:spPr/>
        <p:txBody>
          <a:bodyPr/>
          <a:lstStyle/>
          <a:p>
            <a:r>
              <a:rPr lang="en-US" altLang="zh-CN" dirty="0">
                <a:solidFill>
                  <a:schemeClr val="bg1"/>
                </a:solidFill>
              </a:rPr>
              <a:t>3.</a:t>
            </a:r>
            <a:r>
              <a:rPr lang="zh-CN" altLang="en-US" dirty="0">
                <a:solidFill>
                  <a:schemeClr val="bg1"/>
                </a:solidFill>
              </a:rPr>
              <a:t>数据采集</a:t>
            </a:r>
          </a:p>
        </p:txBody>
      </p:sp>
      <p:pic>
        <p:nvPicPr>
          <p:cNvPr id="8" name="图片 7">
            <a:extLst>
              <a:ext uri="{FF2B5EF4-FFF2-40B4-BE49-F238E27FC236}">
                <a16:creationId xmlns:a16="http://schemas.microsoft.com/office/drawing/2014/main" id="{DAAC0B7B-7237-B492-C529-5ED5ADEA5627}"/>
              </a:ext>
            </a:extLst>
          </p:cNvPr>
          <p:cNvPicPr>
            <a:picLocks noChangeAspect="1"/>
          </p:cNvPicPr>
          <p:nvPr/>
        </p:nvPicPr>
        <p:blipFill>
          <a:blip r:embed="rId2"/>
          <a:stretch>
            <a:fillRect/>
          </a:stretch>
        </p:blipFill>
        <p:spPr>
          <a:xfrm>
            <a:off x="7933668" y="2329561"/>
            <a:ext cx="4096322" cy="4427938"/>
          </a:xfrm>
          <a:prstGeom prst="rect">
            <a:avLst/>
          </a:prstGeom>
        </p:spPr>
      </p:pic>
      <p:pic>
        <p:nvPicPr>
          <p:cNvPr id="10" name="图片 9">
            <a:extLst>
              <a:ext uri="{FF2B5EF4-FFF2-40B4-BE49-F238E27FC236}">
                <a16:creationId xmlns:a16="http://schemas.microsoft.com/office/drawing/2014/main" id="{C8D77739-0382-5637-8310-48B948FA3E32}"/>
              </a:ext>
            </a:extLst>
          </p:cNvPr>
          <p:cNvPicPr>
            <a:picLocks noChangeAspect="1"/>
          </p:cNvPicPr>
          <p:nvPr/>
        </p:nvPicPr>
        <p:blipFill>
          <a:blip r:embed="rId3"/>
          <a:stretch>
            <a:fillRect/>
          </a:stretch>
        </p:blipFill>
        <p:spPr>
          <a:xfrm>
            <a:off x="3646141" y="1648120"/>
            <a:ext cx="8352928" cy="681440"/>
          </a:xfrm>
          <a:prstGeom prst="rect">
            <a:avLst/>
          </a:prstGeom>
        </p:spPr>
      </p:pic>
      <p:sp>
        <p:nvSpPr>
          <p:cNvPr id="11" name="文本框 10">
            <a:extLst>
              <a:ext uri="{FF2B5EF4-FFF2-40B4-BE49-F238E27FC236}">
                <a16:creationId xmlns:a16="http://schemas.microsoft.com/office/drawing/2014/main" id="{BA73DF1C-E744-3369-43D7-75767C00131B}"/>
              </a:ext>
            </a:extLst>
          </p:cNvPr>
          <p:cNvSpPr txBox="1"/>
          <p:nvPr/>
        </p:nvSpPr>
        <p:spPr>
          <a:xfrm>
            <a:off x="1773932" y="3212976"/>
            <a:ext cx="330540" cy="369332"/>
          </a:xfrm>
          <a:prstGeom prst="rect">
            <a:avLst/>
          </a:prstGeom>
          <a:noFill/>
        </p:spPr>
        <p:txBody>
          <a:bodyPr wrap="none" rtlCol="0">
            <a:spAutoFit/>
          </a:bodyPr>
          <a:lstStyle/>
          <a:p>
            <a:r>
              <a:rPr lang="en-US" altLang="zh-CN" dirty="0"/>
              <a:t>A</a:t>
            </a:r>
            <a:endParaRPr lang="zh-CN" altLang="en-US" dirty="0"/>
          </a:p>
        </p:txBody>
      </p:sp>
    </p:spTree>
    <p:extLst>
      <p:ext uri="{BB962C8B-B14F-4D97-AF65-F5344CB8AC3E}">
        <p14:creationId xmlns:p14="http://schemas.microsoft.com/office/powerpoint/2010/main" val="143457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3" name="Rectangle 31"/>
          <p:cNvSpPr>
            <a:spLocks noGrp="1" noChangeArrowheads="1"/>
          </p:cNvSpPr>
          <p:nvPr>
            <p:ph type="title"/>
          </p:nvPr>
        </p:nvSpPr>
        <p:spPr>
          <a:noFill/>
          <a:ln/>
        </p:spPr>
        <p:txBody>
          <a:bodyPr>
            <a:normAutofit/>
          </a:bodyPr>
          <a:lstStyle/>
          <a:p>
            <a:r>
              <a:rPr lang="en-US" altLang="zh-CN" b="1" dirty="0">
                <a:latin typeface="黑体" panose="02010609060101010101" pitchFamily="49" charset="-122"/>
                <a:ea typeface="黑体" panose="02010609060101010101" pitchFamily="49" charset="-122"/>
              </a:rPr>
              <a:t>1.ArcGIS</a:t>
            </a:r>
            <a:r>
              <a:rPr lang="zh-CN" altLang="en-US" b="1" dirty="0">
                <a:latin typeface="黑体" panose="02010609060101010101" pitchFamily="49" charset="-122"/>
                <a:ea typeface="黑体" panose="02010609060101010101" pitchFamily="49" charset="-122"/>
              </a:rPr>
              <a:t>数据组织方式</a:t>
            </a:r>
            <a:endParaRPr lang="zh-CN" b="1" dirty="0">
              <a:latin typeface="黑体" panose="02010609060101010101" pitchFamily="49" charset="-122"/>
              <a:ea typeface="黑体" panose="02010609060101010101" pitchFamily="49" charset="-122"/>
            </a:endParaRPr>
          </a:p>
        </p:txBody>
      </p:sp>
      <p:sp>
        <p:nvSpPr>
          <p:cNvPr id="13314" name="AutoShape 2"/>
          <p:cNvSpPr>
            <a:spLocks noChangeArrowheads="1"/>
          </p:cNvSpPr>
          <p:nvPr/>
        </p:nvSpPr>
        <p:spPr bwMode="auto">
          <a:xfrm>
            <a:off x="4973638" y="2559051"/>
            <a:ext cx="1954213" cy="550863"/>
          </a:xfrm>
          <a:prstGeom prst="roundRect">
            <a:avLst>
              <a:gd name="adj" fmla="val 8120"/>
            </a:avLst>
          </a:prstGeom>
          <a:gradFill rotWithShape="1">
            <a:gsLst>
              <a:gs pos="0">
                <a:srgbClr val="777777">
                  <a:alpha val="18999"/>
                </a:srgbClr>
              </a:gs>
              <a:gs pos="100000">
                <a:schemeClr val="bg1">
                  <a:alpha val="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AutoShape 8"/>
          <p:cNvSpPr>
            <a:spLocks noChangeArrowheads="1"/>
          </p:cNvSpPr>
          <p:nvPr/>
        </p:nvSpPr>
        <p:spPr bwMode="auto">
          <a:xfrm>
            <a:off x="4983163" y="1717676"/>
            <a:ext cx="2004777" cy="828675"/>
          </a:xfrm>
          <a:prstGeom prst="roundRect">
            <a:avLst>
              <a:gd name="adj" fmla="val 5657"/>
            </a:avLst>
          </a:prstGeom>
          <a:gradFill rotWithShape="1">
            <a:gsLst>
              <a:gs pos="0">
                <a:srgbClr val="DDDDDD">
                  <a:gamma/>
                  <a:tint val="39216"/>
                  <a:invGamma/>
                </a:srgbClr>
              </a:gs>
              <a:gs pos="100000">
                <a:srgbClr val="DDDDDD"/>
              </a:gs>
            </a:gsLst>
            <a:lin ang="5400000" scaled="1"/>
          </a:gradFill>
          <a:ln w="3175" cmpd="sng">
            <a:solidFill>
              <a:srgbClr val="969696">
                <a:alpha val="68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r>
              <a:rPr lang="en-US" altLang="zh-CN" sz="2000" b="1" dirty="0">
                <a:solidFill>
                  <a:schemeClr val="bg2"/>
                </a:solidFill>
                <a:latin typeface="微软雅黑" panose="020B0503020204020204" pitchFamily="34" charset="-122"/>
                <a:ea typeface="微软雅黑" panose="020B0503020204020204" pitchFamily="34" charset="-122"/>
              </a:rPr>
              <a:t>ArcGIS</a:t>
            </a:r>
            <a:r>
              <a:rPr lang="zh-CN" altLang="en-US" sz="2000" b="1" dirty="0">
                <a:solidFill>
                  <a:schemeClr val="bg2"/>
                </a:solidFill>
                <a:latin typeface="微软雅黑" panose="020B0503020204020204" pitchFamily="34" charset="-122"/>
                <a:ea typeface="微软雅黑" panose="020B0503020204020204" pitchFamily="34" charset="-122"/>
              </a:rPr>
              <a:t>数据</a:t>
            </a:r>
          </a:p>
        </p:txBody>
      </p:sp>
      <p:sp>
        <p:nvSpPr>
          <p:cNvPr id="13328" name="AutoShape 16"/>
          <p:cNvSpPr>
            <a:spLocks noChangeArrowheads="1"/>
          </p:cNvSpPr>
          <p:nvPr/>
        </p:nvSpPr>
        <p:spPr bwMode="auto">
          <a:xfrm>
            <a:off x="1823727" y="3492522"/>
            <a:ext cx="1903078" cy="1223473"/>
          </a:xfrm>
          <a:prstGeom prst="roundRect">
            <a:avLst>
              <a:gd name="adj" fmla="val 5657"/>
            </a:avLst>
          </a:prstGeom>
          <a:gradFill rotWithShape="1">
            <a:gsLst>
              <a:gs pos="0">
                <a:srgbClr val="DDDDDD">
                  <a:gamma/>
                  <a:tint val="39216"/>
                  <a:invGamma/>
                </a:srgbClr>
              </a:gs>
              <a:gs pos="100000">
                <a:srgbClr val="DDDDDD"/>
              </a:gs>
            </a:gsLst>
            <a:lin ang="5400000" scaled="1"/>
          </a:gradFill>
          <a:ln w="3175" cmpd="sng">
            <a:solidFill>
              <a:srgbClr val="969696">
                <a:alpha val="68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矢量</a:t>
            </a:r>
            <a:endParaRPr lang="en-US" altLang="zh-CN"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shapefile</a:t>
            </a:r>
            <a:r>
              <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Coverage)</a:t>
            </a:r>
            <a:endPar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333" name="AutoShape 21"/>
          <p:cNvSpPr>
            <a:spLocks noChangeArrowheads="1"/>
          </p:cNvSpPr>
          <p:nvPr/>
        </p:nvSpPr>
        <p:spPr bwMode="auto">
          <a:xfrm>
            <a:off x="8564564" y="3535264"/>
            <a:ext cx="1954212" cy="596509"/>
          </a:xfrm>
          <a:prstGeom prst="roundRect">
            <a:avLst>
              <a:gd name="adj" fmla="val 5657"/>
            </a:avLst>
          </a:prstGeom>
          <a:gradFill rotWithShape="1">
            <a:gsLst>
              <a:gs pos="0">
                <a:srgbClr val="DDDDDD">
                  <a:gamma/>
                  <a:tint val="39216"/>
                  <a:invGamma/>
                </a:srgbClr>
              </a:gs>
              <a:gs pos="100000">
                <a:srgbClr val="DDDDDD"/>
              </a:gs>
            </a:gsLst>
            <a:lin ang="5400000" scaled="1"/>
          </a:gradFill>
          <a:ln w="3175" cmpd="sng">
            <a:solidFill>
              <a:srgbClr val="969696">
                <a:alpha val="68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r>
              <a:rPr lang="en-US" altLang="zh-CN" sz="2000" b="1" dirty="0" err="1">
                <a:solidFill>
                  <a:srgbClr val="FF0000"/>
                </a:solidFill>
                <a:latin typeface="微软雅黑" panose="020B0503020204020204" pitchFamily="34" charset="-122"/>
                <a:ea typeface="微软雅黑" panose="020B0503020204020204" pitchFamily="34" charset="-122"/>
              </a:rPr>
              <a:t>GeoDatabase</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3338" name="AutoShape 26"/>
          <p:cNvSpPr>
            <a:spLocks noChangeArrowheads="1"/>
          </p:cNvSpPr>
          <p:nvPr/>
        </p:nvSpPr>
        <p:spPr bwMode="auto">
          <a:xfrm>
            <a:off x="4189732" y="3511561"/>
            <a:ext cx="1862494" cy="636586"/>
          </a:xfrm>
          <a:prstGeom prst="roundRect">
            <a:avLst>
              <a:gd name="adj" fmla="val 5657"/>
            </a:avLst>
          </a:prstGeom>
          <a:gradFill rotWithShape="1">
            <a:gsLst>
              <a:gs pos="0">
                <a:srgbClr val="DDDDDD">
                  <a:gamma/>
                  <a:tint val="39216"/>
                  <a:invGamma/>
                </a:srgbClr>
              </a:gs>
              <a:gs pos="100000">
                <a:srgbClr val="DDDDDD"/>
              </a:gs>
            </a:gsLst>
            <a:lin ang="5400000" scaled="1"/>
          </a:gradFill>
          <a:ln w="3175" cmpd="sng">
            <a:solidFill>
              <a:srgbClr val="969696">
                <a:alpha val="68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r>
              <a:rPr lang="zh-CN" altLang="en-US" sz="2000" b="1" dirty="0">
                <a:solidFill>
                  <a:schemeClr val="bg2"/>
                </a:solidFill>
                <a:latin typeface="微软雅黑" panose="020B0503020204020204" pitchFamily="34" charset="-122"/>
                <a:ea typeface="微软雅黑" panose="020B0503020204020204" pitchFamily="34" charset="-122"/>
                <a:cs typeface="Arial" panose="020B0604020202020204" pitchFamily="34" charset="0"/>
              </a:rPr>
              <a:t>栅格 </a:t>
            </a:r>
          </a:p>
        </p:txBody>
      </p:sp>
      <p:sp>
        <p:nvSpPr>
          <p:cNvPr id="9" name="矩形 8"/>
          <p:cNvSpPr/>
          <p:nvPr/>
        </p:nvSpPr>
        <p:spPr>
          <a:xfrm>
            <a:off x="7200926" y="1519861"/>
            <a:ext cx="3600400" cy="941155"/>
          </a:xfrm>
          <a:prstGeom prst="rect">
            <a:avLst/>
          </a:prstGeom>
        </p:spPr>
        <p:txBody>
          <a:bodyPr wrap="square">
            <a:spAutoFit/>
          </a:bodyPr>
          <a:lstStyle/>
          <a:p>
            <a:pPr lvl="2">
              <a:lnSpc>
                <a:spcPct val="120000"/>
              </a:lnSpc>
              <a:spcAft>
                <a:spcPct val="20000"/>
              </a:spcAft>
            </a:pPr>
            <a:r>
              <a:rPr lang="en-US" altLang="zh-CN" sz="2400" b="1" dirty="0" err="1">
                <a:solidFill>
                  <a:srgbClr val="FF0000"/>
                </a:solidFill>
                <a:latin typeface="微软雅黑" panose="020B0503020204020204" pitchFamily="34" charset="-122"/>
                <a:ea typeface="微软雅黑" panose="020B0503020204020204" pitchFamily="34" charset="-122"/>
              </a:rPr>
              <a:t>ArcCatalog</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空间数据库的管理器</a:t>
            </a:r>
          </a:p>
        </p:txBody>
      </p:sp>
      <p:sp>
        <p:nvSpPr>
          <p:cNvPr id="17" name="AutoShape 26"/>
          <p:cNvSpPr>
            <a:spLocks noChangeArrowheads="1"/>
          </p:cNvSpPr>
          <p:nvPr/>
        </p:nvSpPr>
        <p:spPr bwMode="auto">
          <a:xfrm>
            <a:off x="6341462" y="3511562"/>
            <a:ext cx="1902427" cy="636586"/>
          </a:xfrm>
          <a:prstGeom prst="roundRect">
            <a:avLst>
              <a:gd name="adj" fmla="val 5657"/>
            </a:avLst>
          </a:prstGeom>
          <a:gradFill rotWithShape="1">
            <a:gsLst>
              <a:gs pos="0">
                <a:srgbClr val="DDDDDD">
                  <a:gamma/>
                  <a:tint val="39216"/>
                  <a:invGamma/>
                </a:srgbClr>
              </a:gs>
              <a:gs pos="100000">
                <a:srgbClr val="DDDDDD"/>
              </a:gs>
            </a:gsLst>
            <a:lin ang="5400000" scaled="1"/>
          </a:gradFill>
          <a:ln w="3175" cmpd="sng">
            <a:solidFill>
              <a:srgbClr val="969696">
                <a:alpha val="68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r>
              <a:rPr lang="zh-CN" altLang="en-US" sz="2000" b="1" dirty="0">
                <a:solidFill>
                  <a:schemeClr val="bg2"/>
                </a:solidFill>
                <a:latin typeface="微软雅黑" panose="020B0503020204020204" pitchFamily="34" charset="-122"/>
                <a:ea typeface="微软雅黑" panose="020B0503020204020204" pitchFamily="34" charset="-122"/>
                <a:cs typeface="Arial" panose="020B0604020202020204" pitchFamily="34" charset="0"/>
              </a:rPr>
              <a:t>点云 </a:t>
            </a:r>
          </a:p>
        </p:txBody>
      </p:sp>
      <p:cxnSp>
        <p:nvCxnSpPr>
          <p:cNvPr id="6" name="直接连接符 5"/>
          <p:cNvCxnSpPr/>
          <p:nvPr/>
        </p:nvCxnSpPr>
        <p:spPr>
          <a:xfrm>
            <a:off x="2973388" y="2939234"/>
            <a:ext cx="6433392" cy="53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09828" y="2966010"/>
            <a:ext cx="0" cy="545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195686" y="2992786"/>
            <a:ext cx="5240" cy="478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73388" y="2939234"/>
            <a:ext cx="0" cy="55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423608" y="2972969"/>
            <a:ext cx="0" cy="553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6071050" y="2546351"/>
            <a:ext cx="1" cy="446435"/>
          </a:xfrm>
          <a:prstGeom prst="line">
            <a:avLst/>
          </a:prstGeom>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04333" y="4715995"/>
            <a:ext cx="11394735" cy="1633652"/>
          </a:xfrm>
          <a:prstGeom prst="rect">
            <a:avLst/>
          </a:prstGeom>
          <a:ln>
            <a:solidFill>
              <a:schemeClr val="bg2">
                <a:lumMod val="50000"/>
                <a:lumOff val="50000"/>
              </a:schemeClr>
            </a:solidFill>
          </a:ln>
        </p:spPr>
        <p:txBody>
          <a:bodyPr wrap="square">
            <a:spAutoFit/>
          </a:bodyPr>
          <a:lstStyle/>
          <a:p>
            <a:pPr marL="800100" lvl="1" indent="-342900">
              <a:buClr>
                <a:schemeClr val="accent6"/>
              </a:buClr>
              <a:buFont typeface="Arial" panose="020B0604020202020204" pitchFamily="34" charset="0"/>
              <a:buChar char="•"/>
              <a:defRPr/>
            </a:pPr>
            <a:r>
              <a:rPr lang="zh-CN" altLang="en-US" sz="2400" b="1" kern="0" dirty="0">
                <a:solidFill>
                  <a:schemeClr val="bg2"/>
                </a:solidFill>
                <a:latin typeface="微软雅黑" panose="020B0503020204020204" pitchFamily="34" charset="-122"/>
                <a:ea typeface="微软雅黑" panose="020B0503020204020204" pitchFamily="34" charset="-122"/>
              </a:rPr>
              <a:t>地理相关模型（</a:t>
            </a:r>
            <a:r>
              <a:rPr lang="en-US" altLang="zh-CN" sz="2400" b="1" kern="0" dirty="0">
                <a:solidFill>
                  <a:schemeClr val="bg2"/>
                </a:solidFill>
                <a:latin typeface="微软雅黑" panose="020B0503020204020204" pitchFamily="34" charset="-122"/>
                <a:ea typeface="微软雅黑" panose="020B0503020204020204" pitchFamily="34" charset="-122"/>
              </a:rPr>
              <a:t>Coverage,    </a:t>
            </a:r>
            <a:r>
              <a:rPr lang="en-US" altLang="zh-CN" sz="2400" b="1" kern="0" dirty="0" err="1">
                <a:solidFill>
                  <a:schemeClr val="bg2"/>
                </a:solidFill>
                <a:latin typeface="微软雅黑" panose="020B0503020204020204" pitchFamily="34" charset="-122"/>
                <a:ea typeface="微软雅黑" panose="020B0503020204020204" pitchFamily="34" charset="-122"/>
              </a:rPr>
              <a:t>shapefile</a:t>
            </a:r>
            <a:r>
              <a:rPr lang="zh-CN" altLang="en-US" sz="2400" b="1" kern="0" dirty="0">
                <a:solidFill>
                  <a:schemeClr val="bg2"/>
                </a:solidFill>
                <a:latin typeface="微软雅黑" panose="020B0503020204020204" pitchFamily="34" charset="-122"/>
                <a:ea typeface="微软雅黑" panose="020B0503020204020204" pitchFamily="34" charset="-122"/>
              </a:rPr>
              <a:t>）；</a:t>
            </a:r>
            <a:endParaRPr lang="en-US" altLang="zh-CN" sz="2400" b="1" kern="0" dirty="0">
              <a:solidFill>
                <a:schemeClr val="bg2"/>
              </a:solidFill>
              <a:latin typeface="微软雅黑" panose="020B0503020204020204" pitchFamily="34" charset="-122"/>
              <a:ea typeface="微软雅黑" panose="020B0503020204020204" pitchFamily="34" charset="-122"/>
            </a:endParaRPr>
          </a:p>
          <a:p>
            <a:pPr lvl="1">
              <a:buClr>
                <a:schemeClr val="accent6"/>
              </a:buClr>
              <a:defRPr/>
            </a:pPr>
            <a:r>
              <a:rPr lang="en-US" altLang="zh-CN" sz="2400" b="1" kern="0" dirty="0">
                <a:solidFill>
                  <a:schemeClr val="bg2"/>
                </a:solidFill>
                <a:latin typeface="微软雅黑" panose="020B0503020204020204" pitchFamily="34" charset="-122"/>
                <a:ea typeface="微软雅黑" panose="020B0503020204020204" pitchFamily="34" charset="-122"/>
              </a:rPr>
              <a:t>    </a:t>
            </a:r>
            <a:r>
              <a:rPr lang="zh-CN" altLang="en-US" sz="1600" b="1" kern="0" dirty="0">
                <a:solidFill>
                  <a:schemeClr val="bg2"/>
                </a:solidFill>
                <a:latin typeface="微软雅黑" panose="020B0503020204020204" pitchFamily="34" charset="-122"/>
                <a:ea typeface="微软雅黑" panose="020B0503020204020204" pitchFamily="34" charset="-122"/>
              </a:rPr>
              <a:t>强调空间要素的拓扑关系，地理数据的几何和拓扑关系放在文件中，属性则存储在数据库管理系统（</a:t>
            </a:r>
            <a:r>
              <a:rPr lang="en-US" altLang="zh-CN" sz="1600" b="1" kern="0" dirty="0">
                <a:solidFill>
                  <a:schemeClr val="bg2"/>
                </a:solidFill>
                <a:latin typeface="微软雅黑" panose="020B0503020204020204" pitchFamily="34" charset="-122"/>
                <a:ea typeface="微软雅黑" panose="020B0503020204020204" pitchFamily="34" charset="-122"/>
              </a:rPr>
              <a:t>DBMS</a:t>
            </a:r>
            <a:r>
              <a:rPr lang="zh-CN" altLang="en-US" sz="1600" b="1" kern="0" dirty="0">
                <a:solidFill>
                  <a:schemeClr val="bg2"/>
                </a:solidFill>
                <a:latin typeface="微软雅黑" panose="020B0503020204020204" pitchFamily="34" charset="-122"/>
                <a:ea typeface="微软雅黑" panose="020B0503020204020204" pitchFamily="34" charset="-122"/>
              </a:rPr>
              <a:t>）中。</a:t>
            </a:r>
          </a:p>
          <a:p>
            <a:pPr marL="800100" lvl="1" indent="-342900">
              <a:buClr>
                <a:schemeClr val="accent6"/>
              </a:buClr>
              <a:buFont typeface="Arial" panose="020B0604020202020204" pitchFamily="34" charset="0"/>
              <a:buChar char="•"/>
              <a:defRPr/>
            </a:pPr>
            <a:r>
              <a:rPr lang="zh-CN" altLang="en-US" sz="2400" b="1" kern="0" dirty="0">
                <a:solidFill>
                  <a:schemeClr val="bg2"/>
                </a:solidFill>
                <a:latin typeface="微软雅黑" panose="020B0503020204020204" pitchFamily="34" charset="-122"/>
                <a:ea typeface="微软雅黑" panose="020B0503020204020204" pitchFamily="34" charset="-122"/>
              </a:rPr>
              <a:t> 面向对象的空间数据模型（</a:t>
            </a:r>
            <a:r>
              <a:rPr lang="en-US" altLang="zh-CN" sz="2400" b="1" kern="0" dirty="0" err="1">
                <a:solidFill>
                  <a:schemeClr val="bg2"/>
                </a:solidFill>
                <a:latin typeface="微软雅黑" panose="020B0503020204020204" pitchFamily="34" charset="-122"/>
                <a:ea typeface="微软雅黑" panose="020B0503020204020204" pitchFamily="34" charset="-122"/>
              </a:rPr>
              <a:t>GeoDatabase</a:t>
            </a:r>
            <a:r>
              <a:rPr lang="zh-CN" altLang="en-US" sz="2400" b="1" kern="0" dirty="0">
                <a:solidFill>
                  <a:schemeClr val="bg2"/>
                </a:solidFill>
                <a:latin typeface="微软雅黑" panose="020B0503020204020204" pitchFamily="34" charset="-122"/>
                <a:ea typeface="微软雅黑" panose="020B0503020204020204" pitchFamily="34" charset="-122"/>
              </a:rPr>
              <a:t>）；</a:t>
            </a:r>
          </a:p>
          <a:p>
            <a:pPr lvl="1">
              <a:lnSpc>
                <a:spcPct val="130000"/>
              </a:lnSpc>
              <a:buClr>
                <a:schemeClr val="bg2">
                  <a:lumMod val="50000"/>
                  <a:lumOff val="50000"/>
                </a:schemeClr>
              </a:buClr>
              <a:defRPr/>
            </a:pPr>
            <a:r>
              <a:rPr lang="zh-CN" altLang="en-US" sz="2400" b="1" kern="0" dirty="0">
                <a:solidFill>
                  <a:schemeClr val="bg2"/>
                </a:solidFill>
                <a:latin typeface="微软雅黑" panose="020B0503020204020204" pitchFamily="34" charset="-122"/>
                <a:ea typeface="微软雅黑" panose="020B0503020204020204" pitchFamily="34" charset="-122"/>
              </a:rPr>
              <a:t>     </a:t>
            </a:r>
            <a:r>
              <a:rPr lang="zh-CN" altLang="en-US" sz="1600" b="1" kern="0" dirty="0">
                <a:solidFill>
                  <a:schemeClr val="bg2"/>
                </a:solidFill>
                <a:latin typeface="微软雅黑" panose="020B0503020204020204" pitchFamily="34" charset="-122"/>
                <a:ea typeface="微软雅黑" panose="020B0503020204020204" pitchFamily="34" charset="-122"/>
              </a:rPr>
              <a:t>便于管理和使用地理要素数据，而按照模型和规则组合起来的地理要素数据集。包括对象类、要素类、要素数据集。</a:t>
            </a:r>
          </a:p>
        </p:txBody>
      </p:sp>
    </p:spTree>
    <p:extLst>
      <p:ext uri="{BB962C8B-B14F-4D97-AF65-F5344CB8AC3E}">
        <p14:creationId xmlns:p14="http://schemas.microsoft.com/office/powerpoint/2010/main" val="24134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1808638"/>
            <a:ext cx="9134391" cy="4114801"/>
          </a:xfrm>
        </p:spPr>
        <p:txBody>
          <a:bodyPr/>
          <a:lstStyle/>
          <a:p>
            <a:r>
              <a:rPr lang="zh-CN" altLang="en-US" dirty="0"/>
              <a:t>半自动数字化</a:t>
            </a:r>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en-US" altLang="zh-CN" dirty="0"/>
              <a:t>3.</a:t>
            </a:r>
            <a:r>
              <a:rPr lang="zh-CN" altLang="en-US" dirty="0">
                <a:solidFill>
                  <a:schemeClr val="bg1"/>
                </a:solidFill>
              </a:rPr>
              <a:t>数据采集</a:t>
            </a:r>
          </a:p>
        </p:txBody>
      </p:sp>
      <p:pic>
        <p:nvPicPr>
          <p:cNvPr id="12" name="图片 11">
            <a:extLst>
              <a:ext uri="{FF2B5EF4-FFF2-40B4-BE49-F238E27FC236}">
                <a16:creationId xmlns:a16="http://schemas.microsoft.com/office/drawing/2014/main" id="{E0A130FE-13B5-AEFA-F714-51387F58F5CE}"/>
              </a:ext>
            </a:extLst>
          </p:cNvPr>
          <p:cNvPicPr>
            <a:picLocks noChangeAspect="1"/>
          </p:cNvPicPr>
          <p:nvPr/>
        </p:nvPicPr>
        <p:blipFill>
          <a:blip r:embed="rId2"/>
          <a:stretch>
            <a:fillRect/>
          </a:stretch>
        </p:blipFill>
        <p:spPr>
          <a:xfrm>
            <a:off x="6017581" y="188640"/>
            <a:ext cx="5261578" cy="6858000"/>
          </a:xfrm>
          <a:prstGeom prst="rect">
            <a:avLst/>
          </a:prstGeom>
        </p:spPr>
      </p:pic>
      <p:sp>
        <p:nvSpPr>
          <p:cNvPr id="9" name="椭圆 8"/>
          <p:cNvSpPr/>
          <p:nvPr/>
        </p:nvSpPr>
        <p:spPr>
          <a:xfrm>
            <a:off x="6310436" y="2348880"/>
            <a:ext cx="3528392" cy="490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Tree>
    <p:extLst>
      <p:ext uri="{BB962C8B-B14F-4D97-AF65-F5344CB8AC3E}">
        <p14:creationId xmlns:p14="http://schemas.microsoft.com/office/powerpoint/2010/main" val="3750284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17AEF-55F8-3E5F-834B-2010892A5BBE}"/>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434F6534-825C-B233-1949-9C19F521F6EA}"/>
              </a:ext>
            </a:extLst>
          </p:cNvPr>
          <p:cNvSpPr>
            <a:spLocks noGrp="1"/>
          </p:cNvSpPr>
          <p:nvPr>
            <p:ph idx="11"/>
          </p:nvPr>
        </p:nvSpPr>
        <p:spPr>
          <a:xfrm>
            <a:off x="1125861" y="1988840"/>
            <a:ext cx="5760640" cy="4114801"/>
          </a:xfrm>
        </p:spPr>
        <p:txBody>
          <a:bodyPr/>
          <a:lstStyle/>
          <a:p>
            <a:r>
              <a:rPr lang="en-US" altLang="zh-CN" dirty="0"/>
              <a:t>【</a:t>
            </a:r>
            <a:r>
              <a:rPr lang="zh-CN" altLang="en-US" dirty="0"/>
              <a:t>编辑器</a:t>
            </a:r>
            <a:r>
              <a:rPr lang="en-US" altLang="zh-CN" dirty="0"/>
              <a:t>】|【</a:t>
            </a:r>
            <a:r>
              <a:rPr lang="zh-CN" altLang="en-US" dirty="0"/>
              <a:t>选项</a:t>
            </a:r>
            <a:r>
              <a:rPr lang="en-US" altLang="zh-CN" dirty="0"/>
              <a:t>】|【</a:t>
            </a:r>
            <a:r>
              <a:rPr lang="zh-CN" altLang="en-US" dirty="0"/>
              <a:t>常规</a:t>
            </a:r>
            <a:r>
              <a:rPr lang="en-US" altLang="zh-CN" dirty="0"/>
              <a:t>】</a:t>
            </a:r>
            <a:endParaRPr lang="zh-CN" altLang="en-US" dirty="0"/>
          </a:p>
        </p:txBody>
      </p:sp>
      <p:sp>
        <p:nvSpPr>
          <p:cNvPr id="3" name="标题 2">
            <a:extLst>
              <a:ext uri="{FF2B5EF4-FFF2-40B4-BE49-F238E27FC236}">
                <a16:creationId xmlns:a16="http://schemas.microsoft.com/office/drawing/2014/main" id="{A2AAB221-F567-A14B-0470-8E66E07B6F62}"/>
              </a:ext>
            </a:extLst>
          </p:cNvPr>
          <p:cNvSpPr>
            <a:spLocks noGrp="1"/>
          </p:cNvSpPr>
          <p:nvPr>
            <p:ph type="title"/>
          </p:nvPr>
        </p:nvSpPr>
        <p:spPr/>
        <p:txBody>
          <a:bodyPr/>
          <a:lstStyle/>
          <a:p>
            <a:r>
              <a:rPr lang="en-US" altLang="zh-CN" dirty="0"/>
              <a:t>3.</a:t>
            </a:r>
            <a:r>
              <a:rPr lang="zh-CN" altLang="en-US" dirty="0">
                <a:solidFill>
                  <a:schemeClr val="bg1"/>
                </a:solidFill>
              </a:rPr>
              <a:t>数据采集</a:t>
            </a:r>
            <a:endParaRPr lang="zh-CN" altLang="en-US" dirty="0"/>
          </a:p>
        </p:txBody>
      </p:sp>
      <p:pic>
        <p:nvPicPr>
          <p:cNvPr id="4" name="图片 3">
            <a:extLst>
              <a:ext uri="{FF2B5EF4-FFF2-40B4-BE49-F238E27FC236}">
                <a16:creationId xmlns:a16="http://schemas.microsoft.com/office/drawing/2014/main" id="{BED6BEA4-1C05-2C33-FD0E-B08D85BC1A3E}"/>
              </a:ext>
            </a:extLst>
          </p:cNvPr>
          <p:cNvPicPr>
            <a:picLocks noChangeAspect="1"/>
          </p:cNvPicPr>
          <p:nvPr/>
        </p:nvPicPr>
        <p:blipFill>
          <a:blip r:embed="rId2"/>
          <a:stretch>
            <a:fillRect/>
          </a:stretch>
        </p:blipFill>
        <p:spPr>
          <a:xfrm>
            <a:off x="6241171" y="476672"/>
            <a:ext cx="5947654" cy="6773944"/>
          </a:xfrm>
          <a:prstGeom prst="rect">
            <a:avLst/>
          </a:prstGeom>
        </p:spPr>
      </p:pic>
      <p:sp>
        <p:nvSpPr>
          <p:cNvPr id="6" name="椭圆 5">
            <a:extLst>
              <a:ext uri="{FF2B5EF4-FFF2-40B4-BE49-F238E27FC236}">
                <a16:creationId xmlns:a16="http://schemas.microsoft.com/office/drawing/2014/main" id="{EF2DC0CE-DB45-75E1-9018-F89E08FA9EAE}"/>
              </a:ext>
            </a:extLst>
          </p:cNvPr>
          <p:cNvSpPr/>
          <p:nvPr/>
        </p:nvSpPr>
        <p:spPr>
          <a:xfrm>
            <a:off x="6382444" y="2420888"/>
            <a:ext cx="1716528" cy="490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Tree>
    <p:extLst>
      <p:ext uri="{BB962C8B-B14F-4D97-AF65-F5344CB8AC3E}">
        <p14:creationId xmlns:p14="http://schemas.microsoft.com/office/powerpoint/2010/main" val="1295598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0AAC48-8EE7-E481-1021-F8578E84E2DC}"/>
              </a:ext>
            </a:extLst>
          </p:cNvPr>
          <p:cNvSpPr>
            <a:spLocks noGrp="1"/>
          </p:cNvSpPr>
          <p:nvPr>
            <p:ph idx="11"/>
          </p:nvPr>
        </p:nvSpPr>
        <p:spPr>
          <a:xfrm>
            <a:off x="1125861" y="1988840"/>
            <a:ext cx="5760640" cy="4114801"/>
          </a:xfrm>
        </p:spPr>
        <p:txBody>
          <a:bodyPr/>
          <a:lstStyle/>
          <a:p>
            <a:r>
              <a:rPr lang="en-US" altLang="zh-CN" dirty="0"/>
              <a:t>【</a:t>
            </a:r>
            <a:r>
              <a:rPr lang="zh-CN" altLang="en-US" dirty="0"/>
              <a:t>编辑器</a:t>
            </a:r>
            <a:r>
              <a:rPr lang="en-US" altLang="zh-CN" dirty="0"/>
              <a:t>】|【</a:t>
            </a:r>
            <a:r>
              <a:rPr lang="zh-CN" altLang="en-US" dirty="0"/>
              <a:t>捕捉</a:t>
            </a:r>
            <a:r>
              <a:rPr lang="en-US" altLang="zh-CN" dirty="0"/>
              <a:t>】|【</a:t>
            </a:r>
            <a:r>
              <a:rPr lang="zh-CN" altLang="en-US" dirty="0"/>
              <a:t>捕捉环境</a:t>
            </a:r>
            <a:r>
              <a:rPr lang="en-US" altLang="zh-CN" dirty="0"/>
              <a:t>】</a:t>
            </a:r>
            <a:endParaRPr lang="zh-CN" altLang="en-US" dirty="0"/>
          </a:p>
        </p:txBody>
      </p:sp>
      <p:sp>
        <p:nvSpPr>
          <p:cNvPr id="3" name="标题 2">
            <a:extLst>
              <a:ext uri="{FF2B5EF4-FFF2-40B4-BE49-F238E27FC236}">
                <a16:creationId xmlns:a16="http://schemas.microsoft.com/office/drawing/2014/main" id="{18BB6A69-02FE-CEF8-871A-BF5B1AE8B075}"/>
              </a:ext>
            </a:extLst>
          </p:cNvPr>
          <p:cNvSpPr>
            <a:spLocks noGrp="1"/>
          </p:cNvSpPr>
          <p:nvPr>
            <p:ph type="title"/>
          </p:nvPr>
        </p:nvSpPr>
        <p:spPr/>
        <p:txBody>
          <a:bodyPr/>
          <a:lstStyle/>
          <a:p>
            <a:r>
              <a:rPr lang="en-US" altLang="zh-CN" dirty="0"/>
              <a:t>3.</a:t>
            </a:r>
            <a:r>
              <a:rPr lang="zh-CN" altLang="en-US" dirty="0">
                <a:solidFill>
                  <a:schemeClr val="bg1"/>
                </a:solidFill>
              </a:rPr>
              <a:t>数据采集</a:t>
            </a:r>
            <a:endParaRPr lang="zh-CN" altLang="en-US" dirty="0"/>
          </a:p>
        </p:txBody>
      </p:sp>
      <p:pic>
        <p:nvPicPr>
          <p:cNvPr id="5" name="图片 4">
            <a:extLst>
              <a:ext uri="{FF2B5EF4-FFF2-40B4-BE49-F238E27FC236}">
                <a16:creationId xmlns:a16="http://schemas.microsoft.com/office/drawing/2014/main" id="{21CF52BD-2164-85CF-90BD-426787ED80BA}"/>
              </a:ext>
            </a:extLst>
          </p:cNvPr>
          <p:cNvPicPr>
            <a:picLocks noChangeAspect="1"/>
          </p:cNvPicPr>
          <p:nvPr/>
        </p:nvPicPr>
        <p:blipFill>
          <a:blip r:embed="rId2"/>
          <a:stretch>
            <a:fillRect/>
          </a:stretch>
        </p:blipFill>
        <p:spPr>
          <a:xfrm>
            <a:off x="7073515" y="476672"/>
            <a:ext cx="5008275" cy="6179151"/>
          </a:xfrm>
          <a:prstGeom prst="rect">
            <a:avLst/>
          </a:prstGeom>
        </p:spPr>
      </p:pic>
      <p:sp>
        <p:nvSpPr>
          <p:cNvPr id="13" name="椭圆 12">
            <a:extLst>
              <a:ext uri="{FF2B5EF4-FFF2-40B4-BE49-F238E27FC236}">
                <a16:creationId xmlns:a16="http://schemas.microsoft.com/office/drawing/2014/main" id="{84F4A4E9-BACA-4718-5933-6951B6078B89}"/>
              </a:ext>
            </a:extLst>
          </p:cNvPr>
          <p:cNvSpPr/>
          <p:nvPr/>
        </p:nvSpPr>
        <p:spPr>
          <a:xfrm>
            <a:off x="7085991" y="4207397"/>
            <a:ext cx="1716528" cy="490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椭圆 6">
            <a:extLst>
              <a:ext uri="{FF2B5EF4-FFF2-40B4-BE49-F238E27FC236}">
                <a16:creationId xmlns:a16="http://schemas.microsoft.com/office/drawing/2014/main" id="{CFB7A2EA-57A5-A915-7E7A-51FEFB67656A}"/>
              </a:ext>
            </a:extLst>
          </p:cNvPr>
          <p:cNvSpPr/>
          <p:nvPr/>
        </p:nvSpPr>
        <p:spPr>
          <a:xfrm>
            <a:off x="7085991" y="3717032"/>
            <a:ext cx="1716528" cy="490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Tree>
    <p:extLst>
      <p:ext uri="{BB962C8B-B14F-4D97-AF65-F5344CB8AC3E}">
        <p14:creationId xmlns:p14="http://schemas.microsoft.com/office/powerpoint/2010/main" val="2389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数据采集</a:t>
            </a:r>
          </a:p>
        </p:txBody>
      </p:sp>
      <p:pic>
        <p:nvPicPr>
          <p:cNvPr id="4" name="内容占位符 3"/>
          <p:cNvPicPr>
            <a:picLocks noGrp="1" noChangeAspect="1"/>
          </p:cNvPicPr>
          <p:nvPr>
            <p:ph idx="11"/>
          </p:nvPr>
        </p:nvPicPr>
        <p:blipFill>
          <a:blip r:embed="rId2"/>
          <a:stretch>
            <a:fillRect/>
          </a:stretch>
        </p:blipFill>
        <p:spPr>
          <a:xfrm>
            <a:off x="6598468" y="1700808"/>
            <a:ext cx="4752528" cy="4401356"/>
          </a:xfrm>
          <a:prstGeom prst="rect">
            <a:avLst/>
          </a:prstGeom>
        </p:spPr>
      </p:pic>
      <p:pic>
        <p:nvPicPr>
          <p:cNvPr id="5" name="图片 4"/>
          <p:cNvPicPr>
            <a:picLocks noChangeAspect="1"/>
          </p:cNvPicPr>
          <p:nvPr/>
        </p:nvPicPr>
        <p:blipFill>
          <a:blip r:embed="rId3"/>
          <a:stretch>
            <a:fillRect/>
          </a:stretch>
        </p:blipFill>
        <p:spPr>
          <a:xfrm>
            <a:off x="2061964" y="1700808"/>
            <a:ext cx="4214385" cy="4536504"/>
          </a:xfrm>
          <a:prstGeom prst="rect">
            <a:avLst/>
          </a:prstGeom>
        </p:spPr>
      </p:pic>
    </p:spTree>
    <p:extLst>
      <p:ext uri="{BB962C8B-B14F-4D97-AF65-F5344CB8AC3E}">
        <p14:creationId xmlns:p14="http://schemas.microsoft.com/office/powerpoint/2010/main" val="160928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1789202"/>
            <a:ext cx="9134391" cy="4114801"/>
          </a:xfrm>
        </p:spPr>
        <p:txBody>
          <a:bodyPr/>
          <a:lstStyle/>
          <a:p>
            <a:r>
              <a:rPr lang="zh-CN" altLang="en-US" dirty="0"/>
              <a:t>全自动数字化</a:t>
            </a:r>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t>3.</a:t>
            </a:r>
            <a:r>
              <a:rPr lang="zh-CN" altLang="en-US" dirty="0"/>
              <a:t>数据采集</a:t>
            </a:r>
          </a:p>
        </p:txBody>
      </p:sp>
      <p:pic>
        <p:nvPicPr>
          <p:cNvPr id="6" name="图片 5"/>
          <p:cNvPicPr>
            <a:picLocks noChangeAspect="1"/>
          </p:cNvPicPr>
          <p:nvPr/>
        </p:nvPicPr>
        <p:blipFill>
          <a:blip r:embed="rId2"/>
          <a:stretch>
            <a:fillRect/>
          </a:stretch>
        </p:blipFill>
        <p:spPr>
          <a:xfrm>
            <a:off x="777498" y="2459017"/>
            <a:ext cx="5209524" cy="552381"/>
          </a:xfrm>
          <a:prstGeom prst="rect">
            <a:avLst/>
          </a:prstGeom>
        </p:spPr>
      </p:pic>
      <p:sp>
        <p:nvSpPr>
          <p:cNvPr id="8" name="椭圆 7"/>
          <p:cNvSpPr/>
          <p:nvPr/>
        </p:nvSpPr>
        <p:spPr>
          <a:xfrm>
            <a:off x="3148937" y="2512625"/>
            <a:ext cx="1024622" cy="505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pic>
        <p:nvPicPr>
          <p:cNvPr id="9" name="图片 8"/>
          <p:cNvPicPr>
            <a:picLocks noChangeAspect="1"/>
          </p:cNvPicPr>
          <p:nvPr/>
        </p:nvPicPr>
        <p:blipFill>
          <a:blip r:embed="rId3"/>
          <a:stretch>
            <a:fillRect/>
          </a:stretch>
        </p:blipFill>
        <p:spPr>
          <a:xfrm>
            <a:off x="655785" y="3071831"/>
            <a:ext cx="4028571" cy="4076190"/>
          </a:xfrm>
          <a:prstGeom prst="rect">
            <a:avLst/>
          </a:prstGeom>
        </p:spPr>
      </p:pic>
      <p:pic>
        <p:nvPicPr>
          <p:cNvPr id="10" name="图片 9"/>
          <p:cNvPicPr>
            <a:picLocks noChangeAspect="1"/>
          </p:cNvPicPr>
          <p:nvPr/>
        </p:nvPicPr>
        <p:blipFill>
          <a:blip r:embed="rId4"/>
          <a:stretch>
            <a:fillRect/>
          </a:stretch>
        </p:blipFill>
        <p:spPr>
          <a:xfrm>
            <a:off x="6162564" y="2424636"/>
            <a:ext cx="2600000" cy="504762"/>
          </a:xfrm>
          <a:prstGeom prst="rect">
            <a:avLst/>
          </a:prstGeom>
        </p:spPr>
      </p:pic>
      <p:sp>
        <p:nvSpPr>
          <p:cNvPr id="11" name="椭圆 10"/>
          <p:cNvSpPr/>
          <p:nvPr/>
        </p:nvSpPr>
        <p:spPr>
          <a:xfrm>
            <a:off x="8398668" y="2564904"/>
            <a:ext cx="45719" cy="142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06110" y="2478607"/>
            <a:ext cx="432048" cy="505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6" name="椭圆 15"/>
          <p:cNvSpPr/>
          <p:nvPr/>
        </p:nvSpPr>
        <p:spPr>
          <a:xfrm>
            <a:off x="8202980" y="2436674"/>
            <a:ext cx="432048" cy="505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7" name="文本框 16"/>
          <p:cNvSpPr txBox="1"/>
          <p:nvPr/>
        </p:nvSpPr>
        <p:spPr>
          <a:xfrm>
            <a:off x="7298968" y="1965129"/>
            <a:ext cx="646331" cy="369332"/>
          </a:xfrm>
          <a:prstGeom prst="rect">
            <a:avLst/>
          </a:prstGeom>
          <a:noFill/>
        </p:spPr>
        <p:txBody>
          <a:bodyPr wrap="square" rtlCol="0">
            <a:spAutoFit/>
          </a:bodyPr>
          <a:lstStyle/>
          <a:p>
            <a:r>
              <a:rPr lang="zh-CN" altLang="en-US" dirty="0"/>
              <a:t>橡皮</a:t>
            </a:r>
          </a:p>
        </p:txBody>
      </p:sp>
      <p:sp>
        <p:nvSpPr>
          <p:cNvPr id="18" name="文本框 17"/>
          <p:cNvSpPr txBox="1"/>
          <p:nvPr/>
        </p:nvSpPr>
        <p:spPr>
          <a:xfrm>
            <a:off x="8005805" y="1955508"/>
            <a:ext cx="877163" cy="369332"/>
          </a:xfrm>
          <a:prstGeom prst="rect">
            <a:avLst/>
          </a:prstGeom>
          <a:noFill/>
        </p:spPr>
        <p:txBody>
          <a:bodyPr wrap="none" rtlCol="0">
            <a:spAutoFit/>
          </a:bodyPr>
          <a:lstStyle/>
          <a:p>
            <a:r>
              <a:rPr lang="zh-CN" altLang="en-US" dirty="0"/>
              <a:t>魔法棒</a:t>
            </a:r>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5453" y="3193095"/>
            <a:ext cx="4520703" cy="3389202"/>
          </a:xfrm>
          <a:prstGeom prst="rect">
            <a:avLst/>
          </a:prstGeom>
        </p:spPr>
      </p:pic>
    </p:spTree>
    <p:extLst>
      <p:ext uri="{BB962C8B-B14F-4D97-AF65-F5344CB8AC3E}">
        <p14:creationId xmlns:p14="http://schemas.microsoft.com/office/powerpoint/2010/main" val="1858205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fontScale="92500"/>
          </a:bodyPr>
          <a:lstStyle/>
          <a:p>
            <a:pPr marL="360000">
              <a:lnSpc>
                <a:spcPct val="150000"/>
              </a:lnSpc>
            </a:pPr>
            <a:r>
              <a:rPr lang="zh-CN" altLang="en-US" dirty="0"/>
              <a:t>栅格数据（扫描地图、航空摄影、卫星影像），扫描地图数据不包括空间参考信息，航空摄影及卫星影像的位置信息</a:t>
            </a:r>
            <a:r>
              <a:rPr lang="zh-CN" altLang="en-US"/>
              <a:t>不够充分，</a:t>
            </a:r>
            <a:r>
              <a:rPr lang="zh-CN" altLang="en-US" dirty="0"/>
              <a:t>无法与其他现有数据完全对齐时，需要通过其他数据结合，</a:t>
            </a:r>
            <a:r>
              <a:rPr lang="zh-CN" altLang="en-US" dirty="0">
                <a:solidFill>
                  <a:srgbClr val="FF0000"/>
                </a:solidFill>
              </a:rPr>
              <a:t>参考地图坐标系对这些数据进行地理的配准</a:t>
            </a:r>
            <a:r>
              <a:rPr lang="zh-CN" altLang="en-US" dirty="0"/>
              <a:t>。</a:t>
            </a:r>
            <a:endParaRPr lang="en-US" altLang="zh-CN" dirty="0"/>
          </a:p>
          <a:p>
            <a:pPr marL="360000">
              <a:lnSpc>
                <a:spcPct val="150000"/>
              </a:lnSpc>
            </a:pPr>
            <a:r>
              <a:rPr lang="zh-CN" altLang="en-US" dirty="0"/>
              <a:t>将栅格数据集进行地理配准时，将使用地图坐标确定其位置并指定数据框的标准系。</a:t>
            </a:r>
            <a:endParaRPr lang="en-US" altLang="zh-CN" dirty="0"/>
          </a:p>
        </p:txBody>
      </p:sp>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4. </a:t>
            </a:r>
            <a:r>
              <a:rPr lang="zh-CN" altLang="en-US" b="1" dirty="0">
                <a:latin typeface="黑体" panose="02010609060101010101" pitchFamily="49" charset="-122"/>
                <a:ea typeface="黑体" panose="02010609060101010101" pitchFamily="49" charset="-122"/>
              </a:rPr>
              <a:t>地理配准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8440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10153128" cy="4968552"/>
          </a:xfrm>
        </p:spPr>
        <p:txBody>
          <a:bodyPr>
            <a:normAutofit fontScale="77500" lnSpcReduction="20000"/>
          </a:bodyPr>
          <a:lstStyle/>
          <a:p>
            <a:pPr>
              <a:lnSpc>
                <a:spcPct val="150000"/>
              </a:lnSpc>
            </a:pPr>
            <a:r>
              <a:rPr lang="zh-CN" altLang="en-US" dirty="0"/>
              <a:t>遥感影像的空间配准，通常需要一个具有正确空间信息的影像（或矢量数据）作为参照，寻找两张图的同名点，</a:t>
            </a:r>
            <a:r>
              <a:rPr lang="zh-CN" altLang="en-US" dirty="0">
                <a:solidFill>
                  <a:srgbClr val="FF0000"/>
                </a:solidFill>
              </a:rPr>
              <a:t>构建位置链接</a:t>
            </a:r>
            <a:r>
              <a:rPr lang="zh-CN" altLang="en-US" dirty="0"/>
              <a:t>，同名点的分布需要尽量均匀。</a:t>
            </a:r>
            <a:endParaRPr lang="en-US" altLang="zh-CN" dirty="0"/>
          </a:p>
          <a:p>
            <a:pPr lvl="1">
              <a:lnSpc>
                <a:spcPct val="150000"/>
              </a:lnSpc>
            </a:pPr>
            <a:r>
              <a:rPr lang="zh-CN" altLang="en-US" b="1" dirty="0"/>
              <a:t>在</a:t>
            </a:r>
            <a:r>
              <a:rPr lang="en-US" altLang="zh-CN" b="1" dirty="0"/>
              <a:t>ArcMap</a:t>
            </a:r>
            <a:r>
              <a:rPr lang="zh-CN" altLang="en-US" b="1" dirty="0"/>
              <a:t>中，添加</a:t>
            </a:r>
            <a:r>
              <a:rPr lang="zh-CN" altLang="en-US" b="1" dirty="0">
                <a:solidFill>
                  <a:srgbClr val="FF0000"/>
                </a:solidFill>
              </a:rPr>
              <a:t>首先采用地图坐标的图层，然后添加想要进行地理配准的栅格数据</a:t>
            </a:r>
            <a:r>
              <a:rPr lang="zh-CN" altLang="en-US" b="1" dirty="0">
                <a:solidFill>
                  <a:schemeClr val="accent6"/>
                </a:solidFill>
              </a:rPr>
              <a:t>。</a:t>
            </a:r>
            <a:endParaRPr lang="en-US" altLang="zh-CN" b="1" dirty="0">
              <a:solidFill>
                <a:schemeClr val="accent6"/>
              </a:solidFill>
            </a:endParaRPr>
          </a:p>
          <a:p>
            <a:pPr lvl="1">
              <a:lnSpc>
                <a:spcPct val="150000"/>
              </a:lnSpc>
            </a:pPr>
            <a:r>
              <a:rPr lang="zh-CN" altLang="en-US" b="1" dirty="0"/>
              <a:t>在</a:t>
            </a:r>
            <a:r>
              <a:rPr lang="en-US" altLang="zh-CN" b="1" dirty="0"/>
              <a:t>ArcMap</a:t>
            </a:r>
            <a:r>
              <a:rPr lang="zh-CN" altLang="en-US" b="1" dirty="0"/>
              <a:t>窗口主菜单，工具栏等空白处单击右键，勾选</a:t>
            </a:r>
            <a:r>
              <a:rPr lang="en-US" altLang="zh-CN" b="1" dirty="0"/>
              <a:t>【</a:t>
            </a:r>
            <a:r>
              <a:rPr lang="zh-CN" altLang="en-US" b="1" dirty="0"/>
              <a:t>地理配准</a:t>
            </a:r>
            <a:r>
              <a:rPr lang="en-US" altLang="zh-CN" b="1" dirty="0"/>
              <a:t>】</a:t>
            </a:r>
            <a:r>
              <a:rPr lang="zh-CN" altLang="en-US" b="1" dirty="0"/>
              <a:t>工具条。</a:t>
            </a:r>
            <a:endParaRPr lang="en-US" altLang="zh-CN" b="1" dirty="0"/>
          </a:p>
          <a:p>
            <a:pPr lvl="1">
              <a:lnSpc>
                <a:spcPct val="150000"/>
              </a:lnSpc>
            </a:pPr>
            <a:r>
              <a:rPr lang="zh-CN" altLang="en-US" b="1" dirty="0"/>
              <a:t>选择</a:t>
            </a:r>
            <a:r>
              <a:rPr lang="en-US" altLang="zh-CN" b="1" dirty="0"/>
              <a:t>【</a:t>
            </a:r>
            <a:r>
              <a:rPr lang="zh-CN" altLang="en-US" b="1" dirty="0"/>
              <a:t>地理配准</a:t>
            </a:r>
            <a:r>
              <a:rPr lang="en-US" altLang="zh-CN" b="1" dirty="0"/>
              <a:t>】</a:t>
            </a:r>
            <a:r>
              <a:rPr lang="zh-CN" altLang="en-US" b="1" dirty="0"/>
              <a:t>下拉菜单中的</a:t>
            </a:r>
            <a:r>
              <a:rPr lang="en-US" altLang="zh-CN" b="1" dirty="0"/>
              <a:t>【</a:t>
            </a:r>
            <a:r>
              <a:rPr lang="zh-CN" altLang="en-US" b="1" dirty="0"/>
              <a:t>适宜显示范围</a:t>
            </a:r>
            <a:r>
              <a:rPr lang="en-US" altLang="zh-CN" b="1" dirty="0"/>
              <a:t>】</a:t>
            </a:r>
          </a:p>
          <a:p>
            <a:pPr lvl="1">
              <a:lnSpc>
                <a:spcPct val="150000"/>
              </a:lnSpc>
            </a:pPr>
            <a:r>
              <a:rPr lang="zh-CN" altLang="en-US" b="1" dirty="0"/>
              <a:t>添加地理控制点，需要标识一系列的地理控制点（已知</a:t>
            </a:r>
            <a:r>
              <a:rPr lang="en-US" altLang="zh-CN" b="1" dirty="0"/>
              <a:t>X</a:t>
            </a:r>
            <a:r>
              <a:rPr lang="zh-CN" altLang="en-US" b="1" dirty="0"/>
              <a:t>、</a:t>
            </a:r>
            <a:r>
              <a:rPr lang="en-US" altLang="zh-CN" b="1" dirty="0"/>
              <a:t>Y</a:t>
            </a:r>
            <a:r>
              <a:rPr lang="zh-CN" altLang="en-US" b="1" dirty="0"/>
              <a:t>坐标），控制点是在栅格数据和实际坐标中可以精确标识的位置。</a:t>
            </a:r>
            <a:endParaRPr lang="en-US" altLang="zh-CN" b="1" dirty="0"/>
          </a:p>
          <a:p>
            <a:pPr lvl="1">
              <a:lnSpc>
                <a:spcPct val="150000"/>
              </a:lnSpc>
            </a:pPr>
            <a:r>
              <a:rPr lang="zh-CN" altLang="en-US" b="1" dirty="0"/>
              <a:t>控制点要求明确的位置，如道路与河流的交叉口、小溪口、岩石露头、堤坝尽头、街道的拐角等。控制点的选择根据变换的复杂程度而定。一阶多项式（</a:t>
            </a:r>
            <a:r>
              <a:rPr lang="en-US" altLang="zh-CN" b="1" dirty="0"/>
              <a:t>3</a:t>
            </a:r>
            <a:r>
              <a:rPr lang="zh-CN" altLang="en-US" b="1" dirty="0"/>
              <a:t>），二阶多项式（</a:t>
            </a:r>
            <a:r>
              <a:rPr lang="en-US" altLang="zh-CN" b="1" dirty="0"/>
              <a:t>6</a:t>
            </a:r>
            <a:r>
              <a:rPr lang="zh-CN" altLang="en-US" b="1" dirty="0"/>
              <a:t>），三阶多项式（</a:t>
            </a:r>
            <a:r>
              <a:rPr lang="en-US" altLang="zh-CN" b="1" dirty="0"/>
              <a:t>10</a:t>
            </a:r>
            <a:r>
              <a:rPr lang="zh-CN" altLang="en-US" b="1" dirty="0"/>
              <a:t>）。</a:t>
            </a:r>
            <a:endParaRPr lang="en-US" altLang="zh-CN" b="1" dirty="0"/>
          </a:p>
          <a:p>
            <a:pPr lvl="1"/>
            <a:endParaRPr lang="zh-CN" altLang="en-US" dirty="0"/>
          </a:p>
        </p:txBody>
      </p:sp>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地理配准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遥感影像的空间配准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01764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5976664" cy="4536504"/>
          </a:xfrm>
        </p:spPr>
        <p:txBody>
          <a:bodyPr>
            <a:noAutofit/>
          </a:bodyPr>
          <a:lstStyle/>
          <a:p>
            <a:r>
              <a:rPr lang="zh-CN" altLang="en-US" sz="2400" dirty="0"/>
              <a:t>窗口中加载作为参考的矢量图形数据然后再加载需要进行地理参考的栅格图像数据</a:t>
            </a:r>
            <a:endParaRPr lang="en-US" altLang="zh-CN" sz="2400" dirty="0"/>
          </a:p>
          <a:p>
            <a:r>
              <a:rPr lang="zh-CN" altLang="en-US" sz="2400" dirty="0"/>
              <a:t>移动并调整栅格数据至矢量图形大致相同的位置</a:t>
            </a:r>
            <a:endParaRPr lang="en-US" altLang="zh-CN" sz="2400" dirty="0"/>
          </a:p>
          <a:p>
            <a:r>
              <a:rPr lang="zh-CN" altLang="en-US" sz="2400" dirty="0"/>
              <a:t>定义关联控制点将栅格图像数据与矢量图形数据关联起来</a:t>
            </a:r>
            <a:endParaRPr lang="en-US" altLang="zh-CN" sz="2400" dirty="0"/>
          </a:p>
          <a:p>
            <a:r>
              <a:rPr lang="zh-CN" altLang="en-US" sz="2400" dirty="0"/>
              <a:t>完成栅格图像数据地理参考过程，参考信息以附加文件（</a:t>
            </a:r>
            <a:r>
              <a:rPr lang="zh-CN" altLang="en-US" sz="2400" dirty="0">
                <a:solidFill>
                  <a:srgbClr val="FF0000"/>
                </a:solidFill>
              </a:rPr>
              <a:t>*</a:t>
            </a:r>
            <a:r>
              <a:rPr lang="en-US" altLang="zh-CN" sz="2400" dirty="0">
                <a:solidFill>
                  <a:srgbClr val="FF0000"/>
                </a:solidFill>
              </a:rPr>
              <a:t>.aux</a:t>
            </a:r>
            <a:r>
              <a:rPr lang="en-US" altLang="zh-CN" sz="2400" dirty="0"/>
              <a:t>)</a:t>
            </a:r>
            <a:r>
              <a:rPr lang="zh-CN" altLang="en-US" sz="2400" dirty="0"/>
              <a:t>的形式保存</a:t>
            </a:r>
          </a:p>
        </p:txBody>
      </p:sp>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地理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遥感影像的空间配准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4" name="TextBox 10"/>
          <p:cNvSpPr txBox="1">
            <a:spLocks noChangeArrowheads="1"/>
          </p:cNvSpPr>
          <p:nvPr/>
        </p:nvSpPr>
        <p:spPr bwMode="auto">
          <a:xfrm>
            <a:off x="1013523" y="1612255"/>
            <a:ext cx="48622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algn="ctr" eaLnBrk="1" hangingPunct="1">
              <a:spcBef>
                <a:spcPct val="0"/>
              </a:spcBef>
              <a:buFont typeface="Arial" panose="020B0604020202020204" pitchFamily="34" charset="0"/>
              <a:buChar char="•"/>
            </a:pPr>
            <a:r>
              <a:rPr lang="zh-CN" altLang="en-US" sz="2400" b="1" dirty="0">
                <a:solidFill>
                  <a:srgbClr val="FF0000"/>
                </a:solidFill>
                <a:ea typeface="黑体" panose="02010609060101010101" pitchFamily="49" charset="-122"/>
              </a:rPr>
              <a:t>用矢量数据的坐标校准影像数据</a:t>
            </a:r>
            <a:endParaRPr lang="en-US" altLang="zh-CN" sz="2400" b="1" dirty="0">
              <a:solidFill>
                <a:srgbClr val="FF0000"/>
              </a:solidFill>
              <a:ea typeface="黑体" panose="02010609060101010101" pitchFamily="49" charset="-122"/>
            </a:endParaRPr>
          </a:p>
          <a:p>
            <a:pPr algn="ctr" eaLnBrk="1" hangingPunct="1">
              <a:spcBef>
                <a:spcPct val="0"/>
              </a:spcBef>
              <a:buFontTx/>
              <a:buNone/>
            </a:pPr>
            <a:endParaRPr lang="zh-CN" altLang="en-US" sz="2400" dirty="0">
              <a:solidFill>
                <a:schemeClr val="accent2">
                  <a:lumMod val="60000"/>
                  <a:lumOff val="40000"/>
                </a:schemeClr>
              </a:solidFill>
              <a:ea typeface="黑体" panose="02010609060101010101" pitchFamily="49" charset="-122"/>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580" y="100502"/>
            <a:ext cx="4154246" cy="292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588" y="3018168"/>
            <a:ext cx="4311471" cy="383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48764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地理配准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遥感影像的空间配准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pic>
        <p:nvPicPr>
          <p:cNvPr id="5" name="Picture 6"/>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564203" y="1916832"/>
            <a:ext cx="4285714" cy="32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894612" y="1916832"/>
            <a:ext cx="2662238" cy="4114800"/>
          </a:xfrm>
          <a:prstGeom prst="rect">
            <a:avLst/>
          </a:prstGeom>
        </p:spPr>
      </p:pic>
      <p:sp>
        <p:nvSpPr>
          <p:cNvPr id="9" name="文本框 8"/>
          <p:cNvSpPr txBox="1"/>
          <p:nvPr/>
        </p:nvSpPr>
        <p:spPr>
          <a:xfrm>
            <a:off x="5518348" y="1655089"/>
            <a:ext cx="45719" cy="646331"/>
          </a:xfrm>
          <a:prstGeom prst="rect">
            <a:avLst/>
          </a:prstGeom>
          <a:noFill/>
        </p:spPr>
        <p:txBody>
          <a:bodyPr wrap="square" rtlCol="0">
            <a:spAutoFit/>
          </a:bodyPr>
          <a:lstStyle/>
          <a:p>
            <a:r>
              <a:rPr lang="en-US" altLang="zh-CN"/>
              <a:t>di</a:t>
            </a:r>
            <a:endParaRPr lang="zh-CN" altLang="en-US"/>
          </a:p>
        </p:txBody>
      </p:sp>
      <p:pic>
        <p:nvPicPr>
          <p:cNvPr id="8" name="图片 7"/>
          <p:cNvPicPr>
            <a:picLocks noChangeAspect="1"/>
          </p:cNvPicPr>
          <p:nvPr/>
        </p:nvPicPr>
        <p:blipFill>
          <a:blip r:embed="rId4"/>
          <a:stretch>
            <a:fillRect/>
          </a:stretch>
        </p:blipFill>
        <p:spPr>
          <a:xfrm>
            <a:off x="812340" y="5612676"/>
            <a:ext cx="7128792" cy="418956"/>
          </a:xfrm>
          <a:prstGeom prst="rect">
            <a:avLst/>
          </a:prstGeom>
        </p:spPr>
      </p:pic>
    </p:spTree>
    <p:extLst>
      <p:ext uri="{BB962C8B-B14F-4D97-AF65-F5344CB8AC3E}">
        <p14:creationId xmlns:p14="http://schemas.microsoft.com/office/powerpoint/2010/main" val="2660734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286427" y="2139253"/>
            <a:ext cx="3431721" cy="3853001"/>
          </a:xfrm>
        </p:spPr>
      </p:pic>
      <p:sp>
        <p:nvSpPr>
          <p:cNvPr id="8"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 </a:t>
            </a:r>
            <a:r>
              <a:rPr lang="zh-CN" altLang="en-US" sz="3200" b="1" dirty="0">
                <a:latin typeface="黑体" panose="02010609060101010101" pitchFamily="49" charset="-122"/>
                <a:ea typeface="黑体" panose="02010609060101010101" pitchFamily="49" charset="-122"/>
              </a:rPr>
              <a:t>地理配准</a:t>
            </a:r>
            <a:r>
              <a:rPr lang="en-US" altLang="zh-CN" sz="3200" b="1" dirty="0">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遥感影像的空间配准</a:t>
            </a:r>
          </a:p>
        </p:txBody>
      </p:sp>
      <p:sp>
        <p:nvSpPr>
          <p:cNvPr id="26628" name="Rectangle 5"/>
          <p:cNvSpPr>
            <a:spLocks noChangeArrowheads="1"/>
          </p:cNvSpPr>
          <p:nvPr/>
        </p:nvSpPr>
        <p:spPr bwMode="auto">
          <a:xfrm>
            <a:off x="2278062" y="3284538"/>
            <a:ext cx="1079500" cy="792162"/>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a:solidFill>
                <a:schemeClr val="tx2"/>
              </a:solidFill>
              <a:ea typeface="黑体" panose="02010609060101010101" pitchFamily="49" charset="-122"/>
            </a:endParaRPr>
          </a:p>
        </p:txBody>
      </p:sp>
      <p:pic>
        <p:nvPicPr>
          <p:cNvPr id="2" name="图片 1"/>
          <p:cNvPicPr>
            <a:picLocks noChangeAspect="1"/>
          </p:cNvPicPr>
          <p:nvPr/>
        </p:nvPicPr>
        <p:blipFill>
          <a:blip r:embed="rId5"/>
          <a:stretch>
            <a:fillRect/>
          </a:stretch>
        </p:blipFill>
        <p:spPr>
          <a:xfrm>
            <a:off x="4150196" y="2139253"/>
            <a:ext cx="3559577" cy="3626580"/>
          </a:xfrm>
          <a:prstGeom prst="rect">
            <a:avLst/>
          </a:prstGeom>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257466" y="2209258"/>
            <a:ext cx="3448725" cy="3486570"/>
          </a:xfrm>
          <a:prstGeom prst="rect">
            <a:avLst/>
          </a:prstGeom>
          <a:noFill/>
        </p:spPr>
      </p:pic>
    </p:spTree>
    <p:extLst>
      <p:ext uri="{BB962C8B-B14F-4D97-AF65-F5344CB8AC3E}">
        <p14:creationId xmlns:p14="http://schemas.microsoft.com/office/powerpoint/2010/main" val="8740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a:xfrm>
            <a:off x="6444178" y="916357"/>
            <a:ext cx="4984583" cy="5410130"/>
          </a:xfrm>
        </p:spPr>
        <p:txBody>
          <a:bodyPr>
            <a:normAutofit fontScale="32500" lnSpcReduction="20000"/>
          </a:bodyPr>
          <a:lstStyle/>
          <a:p>
            <a:pPr marL="0" indent="0">
              <a:lnSpc>
                <a:spcPct val="170000"/>
              </a:lnSpc>
              <a:buNone/>
              <a:defRPr/>
            </a:pPr>
            <a:r>
              <a:rPr lang="en-US" altLang="zh-CN" sz="3700" dirty="0"/>
              <a:t>shp _</a:t>
            </a:r>
            <a:r>
              <a:rPr lang="zh-CN" altLang="en-US" sz="3700" dirty="0"/>
              <a:t>用于存储要素几何的主文件</a:t>
            </a:r>
            <a:endParaRPr lang="en-US" altLang="zh-CN" sz="3700" dirty="0"/>
          </a:p>
          <a:p>
            <a:pPr marL="0" indent="0">
              <a:lnSpc>
                <a:spcPct val="170000"/>
              </a:lnSpc>
              <a:buNone/>
              <a:defRPr/>
            </a:pPr>
            <a:r>
              <a:rPr lang="en-US" altLang="zh-CN" sz="3700" dirty="0" err="1"/>
              <a:t>shx</a:t>
            </a:r>
            <a:r>
              <a:rPr lang="en-US" altLang="zh-CN" sz="3700" dirty="0"/>
              <a:t> _</a:t>
            </a:r>
            <a:r>
              <a:rPr lang="zh-CN" altLang="en-US" sz="3700" dirty="0"/>
              <a:t>用于存储要素几何索引的索引文件</a:t>
            </a:r>
            <a:endParaRPr lang="en-US" altLang="zh-CN" sz="3700" dirty="0"/>
          </a:p>
          <a:p>
            <a:pPr marL="0" indent="0">
              <a:lnSpc>
                <a:spcPct val="170000"/>
              </a:lnSpc>
              <a:buNone/>
              <a:defRPr/>
            </a:pPr>
            <a:r>
              <a:rPr lang="en-US" altLang="zh-CN" sz="3700" dirty="0"/>
              <a:t>dbf - </a:t>
            </a:r>
            <a:r>
              <a:rPr lang="zh-CN" altLang="en-US" sz="3700" dirty="0"/>
              <a:t>用于存储要素</a:t>
            </a:r>
            <a:r>
              <a:rPr lang="en-US" altLang="zh-CN" sz="3700" dirty="0" err="1"/>
              <a:t>dBASE</a:t>
            </a:r>
            <a:r>
              <a:rPr lang="en-US" altLang="zh-CN" sz="3700" dirty="0"/>
              <a:t> </a:t>
            </a:r>
            <a:r>
              <a:rPr lang="zh-CN" altLang="en-US" sz="3700" dirty="0"/>
              <a:t>文件中的属性记录</a:t>
            </a:r>
            <a:endParaRPr lang="en-US" altLang="zh-CN" sz="3700" dirty="0"/>
          </a:p>
          <a:p>
            <a:pPr marL="0" indent="0">
              <a:lnSpc>
                <a:spcPct val="170000"/>
              </a:lnSpc>
              <a:buNone/>
              <a:defRPr/>
            </a:pPr>
            <a:endParaRPr lang="en-US" altLang="zh-CN" sz="3700" dirty="0">
              <a:solidFill>
                <a:srgbClr val="FFC000"/>
              </a:solidFill>
              <a:latin typeface="+mn-ea"/>
            </a:endParaRPr>
          </a:p>
          <a:p>
            <a:pPr marL="0" indent="0">
              <a:lnSpc>
                <a:spcPct val="170000"/>
              </a:lnSpc>
              <a:buNone/>
              <a:defRPr/>
            </a:pPr>
            <a:r>
              <a:rPr lang="en-US" altLang="zh-CN" sz="3700" dirty="0" err="1"/>
              <a:t>prj</a:t>
            </a:r>
            <a:r>
              <a:rPr lang="en-US" altLang="zh-CN" sz="3700" dirty="0"/>
              <a:t> - </a:t>
            </a:r>
            <a:r>
              <a:rPr lang="zh-CN" altLang="en-US" sz="3700" dirty="0"/>
              <a:t>用于存储坐标系属性信息的 </a:t>
            </a:r>
            <a:r>
              <a:rPr lang="en-US" altLang="zh-CN" sz="3700" dirty="0" err="1"/>
              <a:t>dBASE</a:t>
            </a:r>
            <a:r>
              <a:rPr lang="zh-CN" altLang="en-US" sz="3700" dirty="0"/>
              <a:t>表</a:t>
            </a:r>
            <a:endParaRPr lang="en-US" altLang="zh-CN" sz="3700" dirty="0"/>
          </a:p>
          <a:p>
            <a:pPr marL="0" indent="0">
              <a:lnSpc>
                <a:spcPct val="170000"/>
              </a:lnSpc>
              <a:buNone/>
              <a:defRPr/>
            </a:pPr>
            <a:r>
              <a:rPr lang="en-US" altLang="zh-CN" sz="3700" dirty="0" err="1"/>
              <a:t>sbn</a:t>
            </a:r>
            <a:r>
              <a:rPr lang="zh-CN" altLang="en-US" sz="3700" dirty="0"/>
              <a:t>和</a:t>
            </a:r>
            <a:r>
              <a:rPr lang="en-US" altLang="zh-CN" sz="3700" dirty="0" err="1"/>
              <a:t>Sbx</a:t>
            </a:r>
            <a:r>
              <a:rPr lang="en-US" altLang="zh-CN" sz="3700" dirty="0"/>
              <a:t>-</a:t>
            </a:r>
            <a:r>
              <a:rPr lang="zh-CN" altLang="en-US" sz="3700" dirty="0"/>
              <a:t>用于存储要素空间索引的文件</a:t>
            </a:r>
            <a:endParaRPr lang="en-US" altLang="zh-CN" sz="3700" dirty="0"/>
          </a:p>
          <a:p>
            <a:pPr marL="0" indent="0">
              <a:lnSpc>
                <a:spcPct val="170000"/>
              </a:lnSpc>
              <a:spcAft>
                <a:spcPts val="600"/>
              </a:spcAft>
              <a:buNone/>
              <a:defRPr/>
            </a:pPr>
            <a:r>
              <a:rPr lang="en-US" altLang="zh-CN" sz="3700" dirty="0" err="1"/>
              <a:t>fbn</a:t>
            </a:r>
            <a:r>
              <a:rPr lang="en-US" altLang="zh-CN" sz="3700" dirty="0"/>
              <a:t> </a:t>
            </a:r>
            <a:r>
              <a:rPr lang="zh-CN" altLang="en-US" sz="3700" dirty="0"/>
              <a:t>和 </a:t>
            </a:r>
            <a:r>
              <a:rPr lang="en-US" altLang="zh-CN" sz="3700" dirty="0" err="1"/>
              <a:t>fbx</a:t>
            </a:r>
            <a:r>
              <a:rPr lang="en-US" altLang="zh-CN" sz="3700" dirty="0"/>
              <a:t> - </a:t>
            </a:r>
            <a:r>
              <a:rPr lang="zh-CN" altLang="en-US" sz="3700" dirty="0"/>
              <a:t>用于存储只读 </a:t>
            </a:r>
            <a:r>
              <a:rPr lang="en-US" altLang="zh-CN" sz="3700" dirty="0" err="1"/>
              <a:t>shapefile</a:t>
            </a:r>
            <a:r>
              <a:rPr lang="en-US" altLang="zh-CN" sz="3700" dirty="0"/>
              <a:t> </a:t>
            </a:r>
            <a:r>
              <a:rPr lang="zh-CN" altLang="en-US" sz="3700" dirty="0"/>
              <a:t>的要素空间索引的文件</a:t>
            </a:r>
            <a:endParaRPr lang="en-US" altLang="zh-CN" sz="3700" dirty="0"/>
          </a:p>
          <a:p>
            <a:pPr marL="0" indent="0">
              <a:lnSpc>
                <a:spcPct val="170000"/>
              </a:lnSpc>
              <a:spcAft>
                <a:spcPts val="600"/>
              </a:spcAft>
              <a:buNone/>
              <a:defRPr/>
            </a:pPr>
            <a:r>
              <a:rPr lang="en-US" altLang="zh-CN" sz="3700" dirty="0" err="1"/>
              <a:t>ain</a:t>
            </a:r>
            <a:r>
              <a:rPr lang="en-US" altLang="zh-CN" sz="3700" dirty="0"/>
              <a:t> </a:t>
            </a:r>
            <a:r>
              <a:rPr lang="zh-CN" altLang="en-US" sz="3700" dirty="0"/>
              <a:t>和 </a:t>
            </a:r>
            <a:r>
              <a:rPr lang="en-US" altLang="zh-CN" sz="3700" dirty="0" err="1"/>
              <a:t>aih</a:t>
            </a:r>
            <a:r>
              <a:rPr lang="en-US" altLang="zh-CN" sz="3700" dirty="0"/>
              <a:t> - </a:t>
            </a:r>
            <a:r>
              <a:rPr lang="zh-CN" altLang="en-US" sz="3700" dirty="0"/>
              <a:t>用于存储某个表中或专题属性表中索引的文件</a:t>
            </a:r>
            <a:endParaRPr lang="en-US" altLang="zh-CN" sz="3700" dirty="0"/>
          </a:p>
          <a:p>
            <a:pPr marL="0" indent="0">
              <a:lnSpc>
                <a:spcPct val="170000"/>
              </a:lnSpc>
              <a:spcAft>
                <a:spcPts val="600"/>
              </a:spcAft>
              <a:buNone/>
              <a:defRPr/>
            </a:pPr>
            <a:r>
              <a:rPr lang="en-US" altLang="zh-CN" sz="3700" dirty="0" err="1"/>
              <a:t>atx</a:t>
            </a:r>
            <a:r>
              <a:rPr lang="en-US" altLang="zh-CN" sz="3700" dirty="0"/>
              <a:t> </a:t>
            </a:r>
            <a:r>
              <a:rPr lang="zh-CN" altLang="en-US" sz="3700" dirty="0"/>
              <a:t>和 </a:t>
            </a:r>
            <a:r>
              <a:rPr lang="en-US" altLang="zh-CN" sz="3700" dirty="0" err="1"/>
              <a:t>atx</a:t>
            </a:r>
            <a:r>
              <a:rPr lang="en-US" altLang="zh-CN" sz="3700" dirty="0"/>
              <a:t> </a:t>
            </a:r>
            <a:r>
              <a:rPr lang="en-US" altLang="zh-CN" sz="3700" dirty="0" err="1"/>
              <a:t>shapefile</a:t>
            </a:r>
            <a:r>
              <a:rPr lang="en-US" altLang="zh-CN" sz="3700" dirty="0"/>
              <a:t> </a:t>
            </a:r>
            <a:r>
              <a:rPr lang="zh-CN" altLang="en-US" sz="3700" dirty="0"/>
              <a:t>或</a:t>
            </a:r>
            <a:r>
              <a:rPr lang="en-US" altLang="zh-CN" sz="3700" dirty="0" err="1"/>
              <a:t>dBASE</a:t>
            </a:r>
            <a:r>
              <a:rPr lang="zh-CN" altLang="en-US" sz="3700" dirty="0"/>
              <a:t>属性索引而创建</a:t>
            </a:r>
            <a:endParaRPr lang="en-US" altLang="zh-CN" sz="3700" dirty="0"/>
          </a:p>
          <a:p>
            <a:pPr marL="0" indent="0">
              <a:lnSpc>
                <a:spcPct val="170000"/>
              </a:lnSpc>
              <a:spcAft>
                <a:spcPts val="600"/>
              </a:spcAft>
              <a:buNone/>
              <a:defRPr/>
            </a:pPr>
            <a:r>
              <a:rPr lang="en-US" altLang="zh-CN" sz="3700" dirty="0" err="1"/>
              <a:t>ixs</a:t>
            </a:r>
            <a:r>
              <a:rPr lang="en-US" altLang="zh-CN" sz="3700" dirty="0"/>
              <a:t> - </a:t>
            </a:r>
            <a:r>
              <a:rPr lang="zh-CN" altLang="en-US" sz="3700" dirty="0"/>
              <a:t>读</a:t>
            </a:r>
            <a:r>
              <a:rPr lang="en-US" altLang="zh-CN" sz="3700" dirty="0"/>
              <a:t>/</a:t>
            </a:r>
            <a:r>
              <a:rPr lang="zh-CN" altLang="en-US" sz="3700" dirty="0"/>
              <a:t>写 </a:t>
            </a:r>
            <a:r>
              <a:rPr lang="en-US" altLang="zh-CN" sz="3700" dirty="0" err="1"/>
              <a:t>shapefile</a:t>
            </a:r>
            <a:r>
              <a:rPr lang="en-US" altLang="zh-CN" sz="3700" dirty="0"/>
              <a:t> </a:t>
            </a:r>
            <a:r>
              <a:rPr lang="zh-CN" altLang="en-US" sz="3700" dirty="0"/>
              <a:t>的地理编码索引</a:t>
            </a:r>
            <a:endParaRPr lang="en-US" altLang="zh-CN" sz="3700" dirty="0"/>
          </a:p>
          <a:p>
            <a:pPr marL="0" indent="0">
              <a:lnSpc>
                <a:spcPct val="170000"/>
              </a:lnSpc>
              <a:spcAft>
                <a:spcPts val="600"/>
              </a:spcAft>
              <a:buNone/>
              <a:defRPr/>
            </a:pPr>
            <a:r>
              <a:rPr lang="en-US" altLang="zh-CN" sz="3700" dirty="0" err="1"/>
              <a:t>mxs</a:t>
            </a:r>
            <a:r>
              <a:rPr lang="en-US" altLang="zh-CN" sz="3700" dirty="0"/>
              <a:t> - </a:t>
            </a:r>
            <a:r>
              <a:rPr lang="zh-CN" altLang="en-US" sz="3700" dirty="0"/>
              <a:t>读</a:t>
            </a:r>
            <a:r>
              <a:rPr lang="en-US" altLang="zh-CN" sz="3700" dirty="0"/>
              <a:t>/</a:t>
            </a:r>
            <a:r>
              <a:rPr lang="zh-CN" altLang="en-US" sz="3700" dirty="0"/>
              <a:t>写 </a:t>
            </a:r>
            <a:r>
              <a:rPr lang="en-US" altLang="zh-CN" sz="3700" dirty="0" err="1"/>
              <a:t>shapefile</a:t>
            </a:r>
            <a:r>
              <a:rPr lang="zh-CN" altLang="en-US" sz="3700" dirty="0"/>
              <a:t>（</a:t>
            </a:r>
            <a:r>
              <a:rPr lang="en-US" altLang="zh-CN" sz="3700" dirty="0"/>
              <a:t>ODB </a:t>
            </a:r>
            <a:r>
              <a:rPr lang="zh-CN" altLang="en-US" sz="3700" dirty="0"/>
              <a:t>格式）的地理编码索引 </a:t>
            </a:r>
          </a:p>
          <a:p>
            <a:pPr marL="0" indent="0">
              <a:lnSpc>
                <a:spcPct val="170000"/>
              </a:lnSpc>
              <a:spcAft>
                <a:spcPts val="600"/>
              </a:spcAft>
              <a:buNone/>
              <a:defRPr/>
            </a:pPr>
            <a:r>
              <a:rPr lang="en-US" altLang="zh-CN" sz="3700" dirty="0"/>
              <a:t>xml - ArcGIS </a:t>
            </a:r>
            <a:r>
              <a:rPr lang="zh-CN" altLang="en-US" sz="3700" dirty="0"/>
              <a:t>的元数据 </a:t>
            </a:r>
            <a:r>
              <a:rPr lang="en-US" altLang="zh-CN" sz="3700" dirty="0"/>
              <a:t>- </a:t>
            </a:r>
            <a:r>
              <a:rPr lang="zh-CN" altLang="en-US" sz="3700" dirty="0"/>
              <a:t>用于存储 </a:t>
            </a:r>
            <a:r>
              <a:rPr lang="en-US" altLang="zh-CN" sz="3700" dirty="0" err="1"/>
              <a:t>shapefile</a:t>
            </a:r>
            <a:r>
              <a:rPr lang="en-US" altLang="zh-CN" sz="3700" dirty="0"/>
              <a:t> </a:t>
            </a:r>
            <a:r>
              <a:rPr lang="zh-CN" altLang="en-US" sz="3700" dirty="0"/>
              <a:t>的相关信息</a:t>
            </a:r>
            <a:endParaRPr lang="en-US" altLang="zh-CN" sz="3700" dirty="0"/>
          </a:p>
          <a:p>
            <a:pPr marL="0" indent="0">
              <a:lnSpc>
                <a:spcPct val="170000"/>
              </a:lnSpc>
              <a:spcAft>
                <a:spcPts val="600"/>
              </a:spcAft>
              <a:buNone/>
              <a:defRPr/>
            </a:pPr>
            <a:r>
              <a:rPr lang="en-US" altLang="zh-CN" sz="3700" dirty="0" err="1"/>
              <a:t>cpg</a:t>
            </a:r>
            <a:r>
              <a:rPr lang="en-US" altLang="zh-CN" sz="3700" dirty="0"/>
              <a:t> - </a:t>
            </a:r>
            <a:r>
              <a:rPr lang="zh-CN" altLang="en-US" sz="3700" dirty="0"/>
              <a:t>可选文件，指定用于标识要使用的字符集的代码页</a:t>
            </a:r>
            <a:endParaRPr lang="zh-CN" altLang="en-US" sz="3700" dirty="0">
              <a:latin typeface="+mn-ea"/>
            </a:endParaRPr>
          </a:p>
          <a:p>
            <a:pPr lvl="1" eaLnBrk="1" hangingPunct="1">
              <a:lnSpc>
                <a:spcPct val="150000"/>
              </a:lnSpc>
              <a:buFont typeface="Wingdings" pitchFamily="2" charset="2"/>
              <a:buChar char="Ø"/>
              <a:defRPr/>
            </a:pPr>
            <a:endParaRPr lang="en-US" altLang="zh-CN" sz="1600" b="1" dirty="0">
              <a:latin typeface="+mn-ea"/>
            </a:endParaRPr>
          </a:p>
          <a:p>
            <a:pPr lvl="1" eaLnBrk="1" hangingPunct="1">
              <a:buFontTx/>
              <a:buNone/>
              <a:defRPr/>
            </a:pPr>
            <a:endParaRPr lang="en-US" altLang="zh-CN" dirty="0">
              <a:latin typeface="仿宋_GB2312" pitchFamily="1" charset="-122"/>
              <a:ea typeface="仿宋_GB2312" pitchFamily="1" charset="-122"/>
            </a:endParaRPr>
          </a:p>
          <a:p>
            <a:pPr lvl="1" eaLnBrk="1" hangingPunct="1">
              <a:buFont typeface="Wingdings" pitchFamily="2" charset="2"/>
              <a:buChar char="Ø"/>
              <a:defRPr/>
            </a:pPr>
            <a:endParaRPr lang="en-US" altLang="zh-CN" dirty="0">
              <a:latin typeface="仿宋_GB2312" pitchFamily="1" charset="-122"/>
              <a:ea typeface="仿宋_GB2312" pitchFamily="1" charset="-122"/>
            </a:endParaRPr>
          </a:p>
          <a:p>
            <a:pPr lvl="1" eaLnBrk="1" hangingPunct="1">
              <a:buFont typeface="Wingdings" pitchFamily="2" charset="2"/>
              <a:buChar char="Ø"/>
              <a:defRPr/>
            </a:pPr>
            <a:endParaRPr lang="zh-CN" altLang="en-US" dirty="0">
              <a:latin typeface="仿宋_GB2312" pitchFamily="1" charset="-122"/>
              <a:ea typeface="仿宋_GB2312" pitchFamily="1" charset="-122"/>
            </a:endParaRPr>
          </a:p>
          <a:p>
            <a:pPr eaLnBrk="1" hangingPunct="1">
              <a:buFontTx/>
              <a:buNone/>
              <a:defRPr/>
            </a:pPr>
            <a:endParaRPr lang="zh-CN" altLang="en-US" dirty="0"/>
          </a:p>
        </p:txBody>
      </p:sp>
      <p:sp>
        <p:nvSpPr>
          <p:cNvPr id="2" name="标题 1"/>
          <p:cNvSpPr>
            <a:spLocks noGrp="1"/>
          </p:cNvSpPr>
          <p:nvPr>
            <p:ph type="title"/>
          </p:nvPr>
        </p:nvSpPr>
        <p:spPr>
          <a:xfrm>
            <a:off x="858481" y="78904"/>
            <a:ext cx="4686646" cy="1371600"/>
          </a:xfrm>
        </p:spPr>
        <p:txBody>
          <a:bodyPr>
            <a:normAutofit/>
          </a:bodyPr>
          <a:lstStyle/>
          <a:p>
            <a:pPr>
              <a:lnSpc>
                <a:spcPct val="150000"/>
              </a:lnSpc>
              <a:spcBef>
                <a:spcPts val="600"/>
              </a:spcBef>
            </a:pPr>
            <a:r>
              <a:rPr lang="en-US" altLang="zh-CN" b="1" dirty="0">
                <a:latin typeface="黑体" panose="02010609060101010101" pitchFamily="49" charset="-122"/>
                <a:ea typeface="黑体" panose="02010609060101010101" pitchFamily="49" charset="-122"/>
              </a:rPr>
              <a:t>1.1 Shapefile</a:t>
            </a:r>
            <a:endParaRPr lang="zh-CN" altLang="en-US" dirty="0">
              <a:latin typeface="黑体" panose="02010609060101010101" pitchFamily="49" charset="-122"/>
              <a:ea typeface="黑体" panose="02010609060101010101" pitchFamily="49" charset="-122"/>
            </a:endParaRPr>
          </a:p>
        </p:txBody>
      </p:sp>
      <p:sp>
        <p:nvSpPr>
          <p:cNvPr id="5" name="内容占位符 2"/>
          <p:cNvSpPr txBox="1">
            <a:spLocks/>
          </p:cNvSpPr>
          <p:nvPr/>
        </p:nvSpPr>
        <p:spPr>
          <a:xfrm>
            <a:off x="779105" y="3283012"/>
            <a:ext cx="4686645" cy="4114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50000"/>
              </a:lnSpc>
              <a:defRPr/>
            </a:pPr>
            <a:r>
              <a:rPr lang="en-US" sz="1600" b="1" dirty="0">
                <a:solidFill>
                  <a:schemeClr val="bg1"/>
                </a:solidFill>
              </a:rPr>
              <a:t>shape </a:t>
            </a:r>
            <a:r>
              <a:rPr lang="zh-CN" altLang="en-US" sz="1600" b="1" dirty="0">
                <a:solidFill>
                  <a:schemeClr val="bg1"/>
                </a:solidFill>
              </a:rPr>
              <a:t>中创建字段注意事项</a:t>
            </a:r>
            <a:br>
              <a:rPr lang="en-US" sz="1600" b="1" dirty="0">
                <a:solidFill>
                  <a:schemeClr val="bg1"/>
                </a:solidFill>
              </a:rPr>
            </a:br>
            <a:r>
              <a:rPr lang="zh-CN" altLang="en-US" sz="1600" b="1" dirty="0">
                <a:solidFill>
                  <a:schemeClr val="bg1"/>
                </a:solidFill>
              </a:rPr>
              <a:t>只能新建字段不能修改字段；字段名长度不要超过</a:t>
            </a:r>
            <a:r>
              <a:rPr lang="en-US" sz="1600" b="1" dirty="0">
                <a:solidFill>
                  <a:schemeClr val="bg1"/>
                </a:solidFill>
              </a:rPr>
              <a:t>10</a:t>
            </a:r>
            <a:r>
              <a:rPr lang="zh-CN" altLang="en-US" sz="1600" b="1" dirty="0">
                <a:solidFill>
                  <a:schemeClr val="bg1"/>
                </a:solidFill>
              </a:rPr>
              <a:t>；</a:t>
            </a:r>
            <a:r>
              <a:rPr lang="en-US" sz="1600" b="1" dirty="0">
                <a:solidFill>
                  <a:schemeClr val="bg1"/>
                </a:solidFill>
              </a:rPr>
              <a:t>long integer </a:t>
            </a:r>
            <a:r>
              <a:rPr lang="zh-CN" altLang="en-US" sz="1600" b="1" dirty="0">
                <a:solidFill>
                  <a:schemeClr val="bg1"/>
                </a:solidFill>
              </a:rPr>
              <a:t>当精度超过</a:t>
            </a:r>
            <a:r>
              <a:rPr lang="en-US" sz="1600" b="1" dirty="0">
                <a:solidFill>
                  <a:schemeClr val="bg1"/>
                </a:solidFill>
              </a:rPr>
              <a:t> 10 </a:t>
            </a:r>
            <a:r>
              <a:rPr lang="zh-CN" altLang="en-US" sz="1600" b="1" dirty="0">
                <a:solidFill>
                  <a:schemeClr val="bg1"/>
                </a:solidFill>
              </a:rPr>
              <a:t>时，会自动转为</a:t>
            </a:r>
            <a:r>
              <a:rPr lang="en-US" sz="1600" b="1" dirty="0">
                <a:solidFill>
                  <a:schemeClr val="bg1"/>
                </a:solidFill>
              </a:rPr>
              <a:t> Double </a:t>
            </a:r>
            <a:r>
              <a:rPr lang="zh-CN" altLang="en-US" sz="1600" b="1" dirty="0">
                <a:solidFill>
                  <a:schemeClr val="bg1"/>
                </a:solidFill>
              </a:rPr>
              <a:t>型</a:t>
            </a:r>
          </a:p>
          <a:p>
            <a:pPr>
              <a:defRPr/>
            </a:pPr>
            <a:endParaRPr lang="zh-CN" altLang="en-US" dirty="0"/>
          </a:p>
        </p:txBody>
      </p:sp>
      <p:sp>
        <p:nvSpPr>
          <p:cNvPr id="6" name="矩形 5"/>
          <p:cNvSpPr/>
          <p:nvPr/>
        </p:nvSpPr>
        <p:spPr>
          <a:xfrm>
            <a:off x="842085" y="1662188"/>
            <a:ext cx="4686645" cy="1572354"/>
          </a:xfrm>
          <a:prstGeom prst="rect">
            <a:avLst/>
          </a:prstGeom>
        </p:spPr>
        <p:txBody>
          <a:bodyPr wrap="square">
            <a:spAutoFit/>
          </a:bodyPr>
          <a:lstStyle/>
          <a:p>
            <a:pPr marL="285750" indent="-285750">
              <a:lnSpc>
                <a:spcPct val="150000"/>
              </a:lnSpc>
              <a:buClr>
                <a:schemeClr val="accent6">
                  <a:lumMod val="60000"/>
                  <a:lumOff val="40000"/>
                </a:schemeClr>
              </a:buClr>
              <a:buFont typeface="Arial" panose="020B0604020202020204" pitchFamily="34" charset="0"/>
              <a:buChar char="•"/>
              <a:defRPr/>
            </a:pPr>
            <a:r>
              <a:rPr lang="zh-CN" altLang="en-US" b="1" dirty="0">
                <a:solidFill>
                  <a:schemeClr val="bg2"/>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shape</a:t>
            </a:r>
            <a:r>
              <a:rPr lang="zh-CN" altLang="en-US" b="1" dirty="0">
                <a:solidFill>
                  <a:schemeClr val="bg1"/>
                </a:solidFill>
                <a:latin typeface="微软雅黑" panose="020B0503020204020204" pitchFamily="34" charset="-122"/>
                <a:ea typeface="微软雅黑" panose="020B0503020204020204" pitchFamily="34" charset="-122"/>
              </a:rPr>
              <a:t>文件是公开数据格式。</a:t>
            </a:r>
            <a:r>
              <a:rPr lang="zh-CN" altLang="en-US" sz="1600" b="1" dirty="0">
                <a:solidFill>
                  <a:schemeClr val="bg1"/>
                </a:solidFill>
                <a:latin typeface="微软雅黑" panose="020B0503020204020204" pitchFamily="34" charset="-122"/>
                <a:ea typeface="微软雅黑" panose="020B0503020204020204" pitchFamily="34" charset="-122"/>
              </a:rPr>
              <a:t>是一种用于存储地理要素的几何位置和属性信息的非拓扑简单格式。由三个或以上文件定义地理引用要素的几何和属性</a:t>
            </a:r>
          </a:p>
        </p:txBody>
      </p:sp>
      <p:pic>
        <p:nvPicPr>
          <p:cNvPr id="8" name="图片 7"/>
          <p:cNvPicPr>
            <a:picLocks noChangeAspect="1"/>
          </p:cNvPicPr>
          <p:nvPr/>
        </p:nvPicPr>
        <p:blipFill>
          <a:blip r:embed="rId2"/>
          <a:stretch>
            <a:fillRect/>
          </a:stretch>
        </p:blipFill>
        <p:spPr>
          <a:xfrm>
            <a:off x="477788" y="5050319"/>
            <a:ext cx="5685714" cy="1628571"/>
          </a:xfrm>
          <a:prstGeom prst="rect">
            <a:avLst/>
          </a:prstGeom>
        </p:spPr>
      </p:pic>
      <p:sp>
        <p:nvSpPr>
          <p:cNvPr id="11" name="圆角矩形 10"/>
          <p:cNvSpPr/>
          <p:nvPr/>
        </p:nvSpPr>
        <p:spPr>
          <a:xfrm>
            <a:off x="6421823" y="860034"/>
            <a:ext cx="4124094" cy="12241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6187126" y="2277249"/>
            <a:ext cx="5112568" cy="403873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568272" y="1102770"/>
            <a:ext cx="1579278"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三个必要文件</a:t>
            </a:r>
          </a:p>
        </p:txBody>
      </p:sp>
    </p:spTree>
    <p:extLst>
      <p:ext uri="{BB962C8B-B14F-4D97-AF65-F5344CB8AC3E}">
        <p14:creationId xmlns:p14="http://schemas.microsoft.com/office/powerpoint/2010/main" val="325139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454452" y="2420888"/>
            <a:ext cx="4764637" cy="3641979"/>
          </a:xfrm>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341884" y="2420888"/>
            <a:ext cx="3888432" cy="3647172"/>
          </a:xfrm>
          <a:prstGeom prst="rect">
            <a:avLst/>
          </a:prstGeom>
        </p:spPr>
      </p:pic>
      <p:sp>
        <p:nvSpPr>
          <p:cNvPr id="5" name="标题 2"/>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4.1</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地理配准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遥感影像的空间配准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013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165046" y="2199672"/>
            <a:ext cx="5054044" cy="3863195"/>
          </a:xfrm>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341884" y="2204864"/>
            <a:ext cx="4118746" cy="3863196"/>
          </a:xfrm>
          <a:prstGeom prst="rect">
            <a:avLst/>
          </a:prstGeom>
        </p:spPr>
      </p:pic>
      <p:sp>
        <p:nvSpPr>
          <p:cNvPr id="5" name="标题 2"/>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4.1</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地理配准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遥感影像的空间配准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67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p:txBody>
          <a:bodyPr>
            <a:normAutofit/>
          </a:bodyPr>
          <a:lstStyle/>
          <a:p>
            <a:r>
              <a:rPr lang="en-US" altLang="zh-CN" dirty="0">
                <a:latin typeface="黑体" panose="02010609060101010101" pitchFamily="49" charset="-122"/>
                <a:ea typeface="黑体" panose="02010609060101010101" pitchFamily="49" charset="-122"/>
              </a:rPr>
              <a:t>4.2</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地理配准</a:t>
            </a:r>
            <a:r>
              <a:rPr lang="en-US" altLang="zh-CN"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地形图的空间配准</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2" name="内容占位符 1"/>
          <p:cNvSpPr>
            <a:spLocks noGrp="1"/>
          </p:cNvSpPr>
          <p:nvPr>
            <p:ph idx="11"/>
          </p:nvPr>
        </p:nvSpPr>
        <p:spPr>
          <a:xfrm>
            <a:off x="1125861" y="1988840"/>
            <a:ext cx="7704855" cy="4114801"/>
          </a:xfrm>
        </p:spPr>
        <p:txBody>
          <a:bodyPr>
            <a:normAutofit fontScale="25000" lnSpcReduction="20000"/>
          </a:bodyPr>
          <a:lstStyle/>
          <a:p>
            <a:pPr marL="223838" lvl="1" indent="-223838">
              <a:spcBef>
                <a:spcPts val="1800"/>
              </a:spcBef>
            </a:pPr>
            <a:r>
              <a:rPr lang="zh-CN" altLang="en-US" sz="8000" b="1" dirty="0"/>
              <a:t>地形图的空间配准（参考参考图廓的坐标）</a:t>
            </a:r>
            <a:endParaRPr lang="en-US" altLang="zh-CN" sz="8000" b="1" dirty="0"/>
          </a:p>
          <a:p>
            <a:pPr marL="442913" lvl="2" indent="-223838">
              <a:lnSpc>
                <a:spcPct val="140000"/>
              </a:lnSpc>
              <a:spcBef>
                <a:spcPts val="1800"/>
              </a:spcBef>
            </a:pPr>
            <a:r>
              <a:rPr lang="zh-CN" altLang="en-US" sz="8000" b="1" dirty="0"/>
              <a:t>导入的地形图</a:t>
            </a:r>
            <a:endParaRPr lang="en-US" altLang="zh-CN" sz="8000" b="1" dirty="0"/>
          </a:p>
          <a:p>
            <a:pPr marL="442913" lvl="2" indent="-223838">
              <a:lnSpc>
                <a:spcPct val="140000"/>
              </a:lnSpc>
              <a:spcBef>
                <a:spcPts val="1800"/>
              </a:spcBef>
            </a:pPr>
            <a:r>
              <a:rPr lang="zh-CN" altLang="en-US" sz="8000" b="1" dirty="0"/>
              <a:t>调用</a:t>
            </a:r>
            <a:r>
              <a:rPr lang="en-US" altLang="zh-CN" sz="8000" b="1" dirty="0"/>
              <a:t>【</a:t>
            </a:r>
            <a:r>
              <a:rPr lang="zh-CN" altLang="en-US" sz="8000" b="1" dirty="0"/>
              <a:t>地理配准</a:t>
            </a:r>
            <a:r>
              <a:rPr lang="en-US" altLang="zh-CN" sz="8000" b="1" dirty="0"/>
              <a:t>】</a:t>
            </a:r>
            <a:r>
              <a:rPr lang="zh-CN" altLang="en-US" sz="8000" b="1" dirty="0"/>
              <a:t>工具条</a:t>
            </a:r>
            <a:endParaRPr lang="en-US" altLang="zh-CN" sz="8000" b="1" dirty="0"/>
          </a:p>
          <a:p>
            <a:pPr marL="442913" lvl="2" indent="-223838">
              <a:lnSpc>
                <a:spcPct val="140000"/>
              </a:lnSpc>
              <a:spcBef>
                <a:spcPts val="1800"/>
              </a:spcBef>
            </a:pPr>
            <a:r>
              <a:rPr lang="zh-CN" altLang="en-US" sz="8000" b="1" dirty="0"/>
              <a:t>点击增加控制点，输入准确的</a:t>
            </a:r>
            <a:r>
              <a:rPr lang="en-US" altLang="zh-CN" sz="8000" b="1" dirty="0"/>
              <a:t>X</a:t>
            </a:r>
            <a:r>
              <a:rPr lang="zh-CN" altLang="en-US" sz="8000" b="1" dirty="0"/>
              <a:t>，</a:t>
            </a:r>
            <a:r>
              <a:rPr lang="en-US" altLang="zh-CN" sz="8000" b="1" dirty="0"/>
              <a:t>Y</a:t>
            </a:r>
            <a:r>
              <a:rPr lang="zh-CN" altLang="en-US" sz="8000" b="1" dirty="0"/>
              <a:t>坐标（去除自动校正选项）</a:t>
            </a:r>
            <a:endParaRPr lang="en-US" altLang="zh-CN" sz="8000" b="1" dirty="0"/>
          </a:p>
          <a:p>
            <a:pPr marL="442913" lvl="2" indent="-223838">
              <a:lnSpc>
                <a:spcPct val="140000"/>
              </a:lnSpc>
              <a:spcBef>
                <a:spcPts val="1800"/>
              </a:spcBef>
            </a:pPr>
            <a:r>
              <a:rPr lang="zh-CN" altLang="en-US" sz="8000" b="1" dirty="0"/>
              <a:t>在</a:t>
            </a:r>
            <a:r>
              <a:rPr lang="en-US" altLang="zh-CN" sz="8000" b="1" dirty="0"/>
              <a:t>【</a:t>
            </a:r>
            <a:r>
              <a:rPr lang="zh-CN" altLang="en-US" sz="8000" b="1" dirty="0"/>
              <a:t>地理配准</a:t>
            </a:r>
            <a:r>
              <a:rPr lang="en-US" altLang="zh-CN" sz="8000" b="1" dirty="0"/>
              <a:t>】</a:t>
            </a:r>
            <a:r>
              <a:rPr lang="zh-CN" altLang="en-US" sz="8000" b="1" dirty="0"/>
              <a:t>菜单下，点击更新地理配准，更新后，栅格数据坐标变成指定坐标系的坐标</a:t>
            </a:r>
            <a:endParaRPr lang="en-US" altLang="zh-CN" sz="8000" b="1" dirty="0"/>
          </a:p>
          <a:p>
            <a:pPr marL="442913" lvl="2" indent="-223838">
              <a:lnSpc>
                <a:spcPct val="140000"/>
              </a:lnSpc>
              <a:spcBef>
                <a:spcPts val="1800"/>
              </a:spcBef>
            </a:pPr>
            <a:r>
              <a:rPr lang="zh-CN" altLang="en-US" sz="8000" b="1" dirty="0"/>
              <a:t>在</a:t>
            </a:r>
            <a:r>
              <a:rPr lang="en-US" altLang="zh-CN" sz="8000" b="1" dirty="0"/>
              <a:t>【</a:t>
            </a:r>
            <a:r>
              <a:rPr lang="zh-CN" altLang="en-US" sz="8000" b="1" dirty="0"/>
              <a:t>地理配准</a:t>
            </a:r>
            <a:r>
              <a:rPr lang="en-US" altLang="zh-CN" sz="8000" b="1" dirty="0"/>
              <a:t>】</a:t>
            </a:r>
            <a:r>
              <a:rPr lang="zh-CN" altLang="en-US" sz="8000" b="1" dirty="0"/>
              <a:t>菜单下，点击校正，将校正后的影像另存为一个新的栅格数据。</a:t>
            </a:r>
            <a:endParaRPr lang="en-US" altLang="zh-CN" sz="8000" b="1" dirty="0"/>
          </a:p>
          <a:p>
            <a:pPr marL="442913" lvl="2" indent="-223838">
              <a:spcBef>
                <a:spcPts val="1800"/>
              </a:spcBef>
            </a:pPr>
            <a:endParaRPr lang="en-US" altLang="zh-CN" dirty="0"/>
          </a:p>
          <a:p>
            <a:pPr marL="442913" lvl="2" indent="-223838">
              <a:spcBef>
                <a:spcPts val="1800"/>
              </a:spcBef>
            </a:pPr>
            <a:endParaRPr lang="zh-CN" altLang="en-US" dirty="0"/>
          </a:p>
          <a:p>
            <a:pPr marL="0" indent="0">
              <a:buNone/>
            </a:pPr>
            <a:r>
              <a:rPr lang="en-US" altLang="zh-CN" dirty="0"/>
              <a:t>   </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0157" y="3501008"/>
            <a:ext cx="2957407"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图片 9"/>
          <p:cNvPicPr>
            <a:picLocks noChangeAspect="1"/>
          </p:cNvPicPr>
          <p:nvPr/>
        </p:nvPicPr>
        <p:blipFill>
          <a:blip r:embed="rId3"/>
          <a:stretch>
            <a:fillRect/>
          </a:stretch>
        </p:blipFill>
        <p:spPr>
          <a:xfrm>
            <a:off x="4150196" y="5894163"/>
            <a:ext cx="7128792" cy="418956"/>
          </a:xfrm>
          <a:prstGeom prst="rect">
            <a:avLst/>
          </a:prstGeom>
        </p:spPr>
      </p:pic>
    </p:spTree>
    <p:extLst>
      <p:ext uri="{BB962C8B-B14F-4D97-AF65-F5344CB8AC3E}">
        <p14:creationId xmlns:p14="http://schemas.microsoft.com/office/powerpoint/2010/main" val="20079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1"/>
          </p:nvPr>
        </p:nvSpPr>
        <p:spPr>
          <a:xfrm>
            <a:off x="1125860" y="1988840"/>
            <a:ext cx="9134391" cy="4608512"/>
          </a:xfrm>
        </p:spPr>
        <p:txBody>
          <a:bodyPr>
            <a:normAutofit fontScale="92500" lnSpcReduction="20000"/>
          </a:bodyPr>
          <a:lstStyle/>
          <a:p>
            <a:pPr eaLnBrk="1" hangingPunct="1">
              <a:lnSpc>
                <a:spcPct val="140000"/>
              </a:lnSpc>
              <a:buFontTx/>
              <a:buNone/>
            </a:pPr>
            <a:r>
              <a:rPr lang="en-US" altLang="zh-CN" sz="2600" dirty="0"/>
              <a:t>1.mgisdata\Oregon</a:t>
            </a:r>
            <a:r>
              <a:rPr lang="zh-CN" altLang="en-US" sz="2600" dirty="0"/>
              <a:t>文件夹的</a:t>
            </a:r>
            <a:r>
              <a:rPr lang="en-US" altLang="zh-CN" sz="2600" dirty="0" err="1"/>
              <a:t>oregondata</a:t>
            </a:r>
            <a:r>
              <a:rPr lang="zh-CN" altLang="en-US" sz="2600" dirty="0"/>
              <a:t>地理数据库中包含多少要素数据集？该地理数据库共有多少要素类？栅格数据有多少？</a:t>
            </a:r>
          </a:p>
          <a:p>
            <a:pPr eaLnBrk="1" hangingPunct="1">
              <a:lnSpc>
                <a:spcPct val="140000"/>
              </a:lnSpc>
              <a:buFontTx/>
              <a:buNone/>
            </a:pPr>
            <a:r>
              <a:rPr lang="en-US" altLang="zh-CN" sz="2600" dirty="0"/>
              <a:t>2.mgisdata\World</a:t>
            </a:r>
            <a:r>
              <a:rPr lang="zh-CN" altLang="en-US" sz="2600" dirty="0"/>
              <a:t>文件夹中的</a:t>
            </a:r>
            <a:r>
              <a:rPr lang="en-US" altLang="zh-CN" sz="2600" dirty="0"/>
              <a:t>Shape</a:t>
            </a:r>
            <a:r>
              <a:rPr lang="zh-CN" altLang="en-US" sz="2600" dirty="0"/>
              <a:t>文件</a:t>
            </a:r>
            <a:r>
              <a:rPr lang="en-US" altLang="zh-CN" sz="2600" dirty="0"/>
              <a:t>country</a:t>
            </a:r>
            <a:r>
              <a:rPr lang="zh-CN" altLang="en-US" sz="2600" dirty="0"/>
              <a:t>采用何种坐标系统？ </a:t>
            </a:r>
            <a:r>
              <a:rPr lang="en-US" altLang="zh-CN" sz="2600" dirty="0" err="1"/>
              <a:t>oregondata</a:t>
            </a:r>
            <a:r>
              <a:rPr lang="zh-CN" altLang="en-US" sz="2600" dirty="0"/>
              <a:t>地理数据库中的</a:t>
            </a:r>
            <a:r>
              <a:rPr lang="en-US" altLang="zh-CN" sz="2600" dirty="0"/>
              <a:t>parks</a:t>
            </a:r>
            <a:r>
              <a:rPr lang="zh-CN" altLang="en-US" sz="2600" dirty="0"/>
              <a:t>（公园）要素类的坐标系统呢？</a:t>
            </a:r>
            <a:endParaRPr lang="en-US" altLang="zh-CN" sz="2600" dirty="0"/>
          </a:p>
          <a:p>
            <a:pPr>
              <a:lnSpc>
                <a:spcPct val="140000"/>
              </a:lnSpc>
              <a:buNone/>
            </a:pPr>
            <a:r>
              <a:rPr lang="en-US" altLang="zh-CN" sz="2600" dirty="0"/>
              <a:t>3.</a:t>
            </a:r>
            <a:r>
              <a:rPr lang="zh-CN" altLang="en-US" sz="2600" dirty="0"/>
              <a:t>个人地理数据库、文件地理数据库有何不同？</a:t>
            </a:r>
          </a:p>
          <a:p>
            <a:pPr>
              <a:lnSpc>
                <a:spcPct val="140000"/>
              </a:lnSpc>
              <a:buNone/>
            </a:pPr>
            <a:r>
              <a:rPr lang="en-US" altLang="zh-CN" sz="2600" dirty="0"/>
              <a:t>4.</a:t>
            </a:r>
            <a:r>
              <a:rPr lang="zh-CN" altLang="en-US" sz="2600" dirty="0"/>
              <a:t>要素类与要素数据集的区别是什么？</a:t>
            </a:r>
            <a:endParaRPr lang="en-US" altLang="zh-CN" sz="2600" dirty="0"/>
          </a:p>
          <a:p>
            <a:pPr>
              <a:lnSpc>
                <a:spcPct val="140000"/>
              </a:lnSpc>
              <a:buNone/>
            </a:pPr>
            <a:r>
              <a:rPr lang="en-US" altLang="zh-CN" sz="2600" dirty="0"/>
              <a:t>5.</a:t>
            </a:r>
            <a:r>
              <a:rPr lang="zh-CN" altLang="en-US" sz="2600" dirty="0"/>
              <a:t>创建数据库练习</a:t>
            </a:r>
            <a:endParaRPr lang="en-US" altLang="zh-CN" sz="2600" dirty="0"/>
          </a:p>
          <a:p>
            <a:pPr>
              <a:lnSpc>
                <a:spcPct val="140000"/>
              </a:lnSpc>
              <a:buNone/>
            </a:pPr>
            <a:r>
              <a:rPr lang="en-US" altLang="zh-CN" sz="2600" dirty="0"/>
              <a:t>6.</a:t>
            </a:r>
            <a:r>
              <a:rPr lang="zh-CN" altLang="en-US" sz="2600" dirty="0"/>
              <a:t>利用练习数据学生</a:t>
            </a:r>
            <a:r>
              <a:rPr lang="en-US" altLang="zh-CN" sz="2600" dirty="0" err="1"/>
              <a:t>ArcSCan</a:t>
            </a:r>
            <a:r>
              <a:rPr lang="zh-CN" altLang="en-US" sz="2600" dirty="0"/>
              <a:t>半自动化、自动化数字化方法</a:t>
            </a:r>
            <a:endParaRPr lang="en-US" altLang="zh-CN" sz="2600" dirty="0"/>
          </a:p>
          <a:p>
            <a:pPr>
              <a:lnSpc>
                <a:spcPct val="140000"/>
              </a:lnSpc>
              <a:buNone/>
            </a:pPr>
            <a:endParaRPr lang="zh-CN" altLang="en-US" sz="2600" dirty="0"/>
          </a:p>
          <a:p>
            <a:pPr>
              <a:lnSpc>
                <a:spcPct val="140000"/>
              </a:lnSpc>
              <a:buNone/>
            </a:pPr>
            <a:endParaRPr lang="en-US" altLang="zh-CN" b="1" dirty="0"/>
          </a:p>
          <a:p>
            <a:pPr>
              <a:lnSpc>
                <a:spcPct val="140000"/>
              </a:lnSpc>
              <a:buNone/>
            </a:pPr>
            <a:endParaRPr lang="en-US" altLang="zh-CN" b="1" dirty="0"/>
          </a:p>
          <a:p>
            <a:pPr>
              <a:lnSpc>
                <a:spcPct val="140000"/>
              </a:lnSpc>
              <a:buNone/>
            </a:pPr>
            <a:endParaRPr lang="zh-CN" altLang="en-US" b="1" dirty="0"/>
          </a:p>
          <a:p>
            <a:pPr eaLnBrk="1" hangingPunct="1">
              <a:lnSpc>
                <a:spcPct val="140000"/>
              </a:lnSpc>
              <a:buFontTx/>
              <a:buNone/>
            </a:pPr>
            <a:endParaRPr lang="zh-CN" altLang="en-US" b="1" dirty="0"/>
          </a:p>
        </p:txBody>
      </p:sp>
      <p:sp>
        <p:nvSpPr>
          <p:cNvPr id="2" name="标题 1"/>
          <p:cNvSpPr>
            <a:spLocks noGrp="1"/>
          </p:cNvSpPr>
          <p:nvPr>
            <p:ph type="title"/>
          </p:nvPr>
        </p:nvSpPr>
        <p:spPr/>
        <p:txBody>
          <a:bodyPr>
            <a:normAutofit/>
          </a:bodyPr>
          <a:lstStyle/>
          <a:p>
            <a:r>
              <a:rPr lang="zh-CN" altLang="en-US" b="1" dirty="0">
                <a:latin typeface="黑体" panose="02010609060101010101" pitchFamily="49" charset="-122"/>
                <a:ea typeface="黑体" panose="02010609060101010101" pitchFamily="49" charset="-122"/>
              </a:rPr>
              <a:t>作 业</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254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1"/>
          </p:nvPr>
        </p:nvSpPr>
        <p:spPr>
          <a:xfrm>
            <a:off x="1113480" y="1439264"/>
            <a:ext cx="3339162" cy="4402833"/>
          </a:xfrm>
        </p:spPr>
        <p:txBody>
          <a:bodyPr>
            <a:normAutofit fontScale="92500" lnSpcReduction="10000"/>
          </a:bodyPr>
          <a:lstStyle/>
          <a:p>
            <a:pPr marL="0" indent="0">
              <a:buNone/>
              <a:defRPr/>
            </a:pPr>
            <a:endParaRPr lang="zh-CN" altLang="en-US" dirty="0"/>
          </a:p>
          <a:p>
            <a:pPr>
              <a:lnSpc>
                <a:spcPct val="120000"/>
              </a:lnSpc>
              <a:buFont typeface="Arial" panose="020B0604020202020204" pitchFamily="34" charset="0"/>
              <a:buChar char="•"/>
              <a:defRPr/>
            </a:pPr>
            <a:r>
              <a:rPr lang="en-US" altLang="zh-CN" dirty="0"/>
              <a:t>Coverage</a:t>
            </a:r>
            <a:r>
              <a:rPr lang="zh-CN" altLang="en-US" dirty="0"/>
              <a:t>的空间数据存储在一系列二进制文件中，属性数据和拓扑数据存储在</a:t>
            </a:r>
            <a:r>
              <a:rPr lang="en-US" altLang="zh-CN" dirty="0"/>
              <a:t>INFO</a:t>
            </a:r>
            <a:r>
              <a:rPr lang="zh-CN" altLang="en-US" dirty="0"/>
              <a:t>表中，目录合并了二进制文件和</a:t>
            </a:r>
            <a:r>
              <a:rPr lang="en-US" altLang="zh-CN" dirty="0"/>
              <a:t>INFO</a:t>
            </a:r>
            <a:r>
              <a:rPr lang="zh-CN" altLang="en-US" dirty="0"/>
              <a:t>表，成为</a:t>
            </a:r>
            <a:r>
              <a:rPr lang="en-US" altLang="zh-CN" dirty="0"/>
              <a:t>Coverage</a:t>
            </a:r>
            <a:r>
              <a:rPr lang="zh-CN" altLang="en-US" dirty="0"/>
              <a:t>的要素类</a:t>
            </a:r>
          </a:p>
        </p:txBody>
      </p:sp>
      <p:sp>
        <p:nvSpPr>
          <p:cNvPr id="4" name="标题 3"/>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1.2 Coverage</a:t>
            </a:r>
            <a:endParaRPr lang="zh-CN" altLang="en-US" dirty="0"/>
          </a:p>
        </p:txBody>
      </p:sp>
      <p:pic>
        <p:nvPicPr>
          <p:cNvPr id="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766" y="5498162"/>
            <a:ext cx="16430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9552" y="1340768"/>
            <a:ext cx="5039273" cy="368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8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828" y="1556792"/>
            <a:ext cx="2878347" cy="476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60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1.3 Geodatabase</a:t>
            </a:r>
            <a:endParaRPr lang="zh-CN" altLang="en-US" b="1" dirty="0">
              <a:latin typeface="黑体" panose="02010609060101010101" pitchFamily="49" charset="-122"/>
              <a:ea typeface="黑体" panose="02010609060101010101" pitchFamily="49" charset="-122"/>
            </a:endParaRPr>
          </a:p>
        </p:txBody>
      </p:sp>
      <p:pic>
        <p:nvPicPr>
          <p:cNvPr id="4" name="内容占位符 3"/>
          <p:cNvPicPr>
            <a:picLocks noGrp="1" noChangeAspect="1"/>
          </p:cNvPicPr>
          <p:nvPr>
            <p:ph idx="11"/>
          </p:nvPr>
        </p:nvPicPr>
        <p:blipFill>
          <a:blip r:embed="rId2"/>
          <a:stretch>
            <a:fillRect/>
          </a:stretch>
        </p:blipFill>
        <p:spPr>
          <a:xfrm>
            <a:off x="5302324" y="1904931"/>
            <a:ext cx="6696193" cy="4486741"/>
          </a:xfrm>
          <a:prstGeom prst="rect">
            <a:avLst/>
          </a:prstGeom>
        </p:spPr>
      </p:pic>
      <p:sp>
        <p:nvSpPr>
          <p:cNvPr id="5" name="矩形 4"/>
          <p:cNvSpPr/>
          <p:nvPr/>
        </p:nvSpPr>
        <p:spPr>
          <a:xfrm>
            <a:off x="1113466" y="1988840"/>
            <a:ext cx="3972834" cy="4486741"/>
          </a:xfrm>
          <a:prstGeom prst="rect">
            <a:avLst/>
          </a:prstGeom>
        </p:spPr>
        <p:txBody>
          <a:bodyPr wrap="square">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Geodatabase </a:t>
            </a:r>
            <a:r>
              <a:rPr lang="zh-CN" altLang="en-US" sz="2400" b="1" dirty="0">
                <a:solidFill>
                  <a:schemeClr val="bg1"/>
                </a:solidFill>
                <a:latin typeface="微软雅黑" panose="020B0503020204020204" pitchFamily="34" charset="-122"/>
                <a:ea typeface="微软雅黑" panose="020B0503020204020204" pitchFamily="34" charset="-122"/>
              </a:rPr>
              <a:t>是</a:t>
            </a:r>
            <a:r>
              <a:rPr lang="en-US" altLang="zh-CN" sz="2400" b="1" dirty="0">
                <a:solidFill>
                  <a:schemeClr val="bg1"/>
                </a:solidFill>
                <a:latin typeface="微软雅黑" panose="020B0503020204020204" pitchFamily="34" charset="-122"/>
                <a:ea typeface="微软雅黑" panose="020B0503020204020204" pitchFamily="34" charset="-122"/>
              </a:rPr>
              <a:t>geographic database</a:t>
            </a:r>
            <a:r>
              <a:rPr lang="zh-CN" altLang="en-US" sz="2400" b="1" dirty="0">
                <a:solidFill>
                  <a:schemeClr val="bg1"/>
                </a:solidFill>
                <a:latin typeface="微软雅黑" panose="020B0503020204020204" pitchFamily="34" charset="-122"/>
                <a:ea typeface="微软雅黑" panose="020B0503020204020204" pitchFamily="34" charset="-122"/>
              </a:rPr>
              <a:t>的简称，是一种在专题图层和空间表达中组织</a:t>
            </a:r>
            <a:r>
              <a:rPr lang="en-US" altLang="zh-CN" sz="2400" b="1" dirty="0">
                <a:solidFill>
                  <a:schemeClr val="bg1"/>
                </a:solidFill>
                <a:latin typeface="微软雅黑" panose="020B0503020204020204" pitchFamily="34" charset="-122"/>
                <a:ea typeface="微软雅黑" panose="020B0503020204020204" pitchFamily="34" charset="-122"/>
              </a:rPr>
              <a:t>GIS</a:t>
            </a:r>
            <a:r>
              <a:rPr lang="zh-CN" altLang="en-US" sz="2400" b="1" dirty="0">
                <a:solidFill>
                  <a:schemeClr val="bg1"/>
                </a:solidFill>
                <a:latin typeface="微软雅黑" panose="020B0503020204020204" pitchFamily="34" charset="-122"/>
                <a:ea typeface="微软雅黑" panose="020B0503020204020204" pitchFamily="34" charset="-122"/>
              </a:rPr>
              <a:t>数据的</a:t>
            </a:r>
            <a:r>
              <a:rPr lang="zh-CN" altLang="en-US" sz="2400" b="1" dirty="0">
                <a:solidFill>
                  <a:srgbClr val="FF0000"/>
                </a:solidFill>
                <a:latin typeface="微软雅黑" panose="020B0503020204020204" pitchFamily="34" charset="-122"/>
                <a:ea typeface="微软雅黑" panose="020B0503020204020204" pitchFamily="34" charset="-122"/>
              </a:rPr>
              <a:t>核心地理信息模型</a:t>
            </a:r>
            <a:r>
              <a:rPr lang="zh-CN" altLang="en-US" sz="2400" b="1" dirty="0">
                <a:solidFill>
                  <a:schemeClr val="bg1"/>
                </a:solidFill>
                <a:latin typeface="微软雅黑" panose="020B0503020204020204" pitchFamily="34" charset="-122"/>
                <a:ea typeface="微软雅黑" panose="020B0503020204020204" pitchFamily="34" charset="-122"/>
              </a:rPr>
              <a:t>，是一套获取和管理数据的全面的应用逻辑和工具。不管</a:t>
            </a:r>
            <a:r>
              <a:rPr lang="en-US" altLang="zh-CN" sz="2400" b="1" dirty="0">
                <a:solidFill>
                  <a:schemeClr val="bg1"/>
                </a:solidFill>
                <a:latin typeface="微软雅黑" panose="020B0503020204020204" pitchFamily="34" charset="-122"/>
                <a:ea typeface="微软雅黑" panose="020B0503020204020204" pitchFamily="34" charset="-122"/>
              </a:rPr>
              <a:t>ArcGIS Desktop</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 ArcGIS Server</a:t>
            </a:r>
            <a:r>
              <a:rPr lang="zh-CN" altLang="en-US" sz="2400" b="1" dirty="0">
                <a:solidFill>
                  <a:schemeClr val="bg1"/>
                </a:solidFill>
                <a:latin typeface="微软雅黑" panose="020B0503020204020204" pitchFamily="34" charset="-122"/>
                <a:ea typeface="微软雅黑" panose="020B0503020204020204" pitchFamily="34" charset="-122"/>
              </a:rPr>
              <a:t>及</a:t>
            </a:r>
            <a:r>
              <a:rPr lang="en-US" altLang="zh-CN" sz="2400" b="1" dirty="0">
                <a:solidFill>
                  <a:schemeClr val="bg1"/>
                </a:solidFill>
                <a:latin typeface="微软雅黑" panose="020B0503020204020204" pitchFamily="34" charset="-122"/>
                <a:ea typeface="微软雅黑" panose="020B0503020204020204" pitchFamily="34" charset="-122"/>
              </a:rPr>
              <a:t>ArcGIS Engine</a:t>
            </a:r>
            <a:r>
              <a:rPr lang="zh-CN" altLang="en-US" sz="2400" b="1" dirty="0">
                <a:solidFill>
                  <a:schemeClr val="bg1"/>
                </a:solidFill>
                <a:latin typeface="微软雅黑" panose="020B0503020204020204" pitchFamily="34" charset="-122"/>
                <a:ea typeface="微软雅黑" panose="020B0503020204020204" pitchFamily="34" charset="-122"/>
              </a:rPr>
              <a:t>，都可以应用</a:t>
            </a:r>
            <a:r>
              <a:rPr lang="en-US" altLang="zh-CN" sz="2400" b="1" dirty="0">
                <a:solidFill>
                  <a:schemeClr val="bg1"/>
                </a:solidFill>
                <a:latin typeface="微软雅黑" panose="020B0503020204020204" pitchFamily="34" charset="-122"/>
                <a:ea typeface="微软雅黑" panose="020B0503020204020204" pitchFamily="34" charset="-122"/>
              </a:rPr>
              <a:t>Geodatabase </a:t>
            </a:r>
            <a:r>
              <a:rPr lang="zh-CN" altLang="en-US" sz="2400" b="1" dirty="0">
                <a:solidFill>
                  <a:schemeClr val="bg1"/>
                </a:solidFill>
                <a:latin typeface="微软雅黑" panose="020B0503020204020204" pitchFamily="34" charset="-122"/>
                <a:ea typeface="微软雅黑" panose="020B0503020204020204" pitchFamily="34" charset="-122"/>
              </a:rPr>
              <a:t>的逻辑。</a:t>
            </a:r>
          </a:p>
        </p:txBody>
      </p:sp>
    </p:spTree>
    <p:extLst>
      <p:ext uri="{BB962C8B-B14F-4D97-AF65-F5344CB8AC3E}">
        <p14:creationId xmlns:p14="http://schemas.microsoft.com/office/powerpoint/2010/main" val="415707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1"/>
          </p:nvPr>
        </p:nvPicPr>
        <p:blipFill>
          <a:blip r:embed="rId2"/>
          <a:stretch>
            <a:fillRect/>
          </a:stretch>
        </p:blipFill>
        <p:spPr>
          <a:xfrm>
            <a:off x="2710035" y="1556792"/>
            <a:ext cx="7884627" cy="5400600"/>
          </a:xfrm>
          <a:prstGeom prst="rect">
            <a:avLst/>
          </a:prstGeom>
        </p:spPr>
      </p:pic>
      <p:sp>
        <p:nvSpPr>
          <p:cNvPr id="3" name="标题 2"/>
          <p:cNvSpPr>
            <a:spLocks noGrp="1"/>
          </p:cNvSpPr>
          <p:nvPr>
            <p:ph type="title"/>
          </p:nvPr>
        </p:nvSpPr>
        <p:spPr>
          <a:xfrm>
            <a:off x="837828" y="100501"/>
            <a:ext cx="9144001" cy="1395291"/>
          </a:xfrm>
        </p:spPr>
        <p:txBody>
          <a:bodyPr>
            <a:normAutofit/>
          </a:bodyPr>
          <a:lstStyle/>
          <a:p>
            <a:r>
              <a:rPr lang="en-US" altLang="zh-CN" b="1" dirty="0">
                <a:latin typeface="黑体" panose="02010609060101010101" pitchFamily="49" charset="-122"/>
                <a:ea typeface="黑体" panose="02010609060101010101" pitchFamily="49" charset="-122"/>
              </a:rPr>
              <a:t>1.3 Geodatabase</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421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1.3 Geodatabase</a:t>
            </a:r>
            <a:endParaRPr lang="zh-CN" altLang="en-US" b="1" dirty="0">
              <a:latin typeface="黑体" panose="02010609060101010101" pitchFamily="49" charset="-122"/>
              <a:ea typeface="黑体" panose="02010609060101010101" pitchFamily="49"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687" y="1772816"/>
            <a:ext cx="8242893" cy="47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3" descr="gdb_new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7818" y="1988840"/>
            <a:ext cx="3628653" cy="3786363"/>
          </a:xfrm>
          <a:prstGeom prst="rect">
            <a:avLst/>
          </a:prstGeom>
          <a:noFill/>
        </p:spPr>
      </p:pic>
    </p:spTree>
    <p:extLst>
      <p:ext uri="{BB962C8B-B14F-4D97-AF65-F5344CB8AC3E}">
        <p14:creationId xmlns:p14="http://schemas.microsoft.com/office/powerpoint/2010/main" val="2463465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28250" y="1472102"/>
            <a:ext cx="2990299" cy="4863926"/>
          </a:xfrm>
          <a:prstGeom prst="rect">
            <a:avLst/>
          </a:prstGeom>
        </p:spPr>
      </p:pic>
      <p:sp>
        <p:nvSpPr>
          <p:cNvPr id="19" name="内容占位符 18"/>
          <p:cNvSpPr>
            <a:spLocks noGrp="1"/>
          </p:cNvSpPr>
          <p:nvPr>
            <p:ph idx="11"/>
          </p:nvPr>
        </p:nvSpPr>
        <p:spPr>
          <a:xfrm>
            <a:off x="1125861" y="1974029"/>
            <a:ext cx="4118512" cy="4114801"/>
          </a:xfrm>
        </p:spPr>
        <p:txBody>
          <a:bodyPr>
            <a:normAutofit/>
          </a:bodyPr>
          <a:lstStyle/>
          <a:p>
            <a:pPr>
              <a:buFont typeface="Arial" panose="020B0604020202020204" pitchFamily="34" charset="0"/>
              <a:buChar char="•"/>
            </a:pPr>
            <a:r>
              <a:rPr lang="zh-CN" altLang="en-US" sz="2400" spc="15" dirty="0">
                <a:cs typeface="SimSun"/>
              </a:rPr>
              <a:t>具有相同空间参考的要素类的容器</a:t>
            </a:r>
            <a:endParaRPr lang="en-US" altLang="zh-CN" sz="2400" spc="15" dirty="0">
              <a:cs typeface="SimSun"/>
            </a:endParaRPr>
          </a:p>
          <a:p>
            <a:pPr>
              <a:buFont typeface="Arial" panose="020B0604020202020204" pitchFamily="34" charset="0"/>
              <a:buChar char="•"/>
            </a:pPr>
            <a:r>
              <a:rPr lang="zh-CN" altLang="en-US" sz="2400" spc="15" dirty="0">
                <a:cs typeface="SimSun"/>
              </a:rPr>
              <a:t>容纳在</a:t>
            </a:r>
            <a:r>
              <a:rPr lang="zh-CN" altLang="en-US" sz="2400" spc="-56" dirty="0">
                <a:cs typeface="Times New Roman"/>
              </a:rPr>
              <a:t> </a:t>
            </a:r>
            <a:r>
              <a:rPr lang="en-US" altLang="zh-CN" sz="2400" b="1" dirty="0">
                <a:cs typeface="Calibri"/>
              </a:rPr>
              <a:t>Geodatabase</a:t>
            </a:r>
            <a:r>
              <a:rPr lang="en-US" altLang="zh-CN" sz="2400" b="1" spc="15" dirty="0">
                <a:cs typeface="Calibri"/>
              </a:rPr>
              <a:t> </a:t>
            </a:r>
            <a:r>
              <a:rPr lang="zh-CN" altLang="en-US" sz="2400" dirty="0">
                <a:cs typeface="SimSun"/>
              </a:rPr>
              <a:t>中</a:t>
            </a:r>
          </a:p>
          <a:p>
            <a:pPr>
              <a:buFont typeface="Arial" panose="020B0604020202020204" pitchFamily="34" charset="0"/>
              <a:buChar char="•"/>
            </a:pPr>
            <a:r>
              <a:rPr lang="zh-CN" altLang="en-US" sz="2400" spc="15" dirty="0">
                <a:cs typeface="SimSun"/>
              </a:rPr>
              <a:t>在创建空间关系时需要</a:t>
            </a:r>
            <a:endParaRPr lang="en-US" altLang="zh-CN" sz="2400" spc="15" dirty="0">
              <a:cs typeface="SimSun"/>
            </a:endParaRPr>
          </a:p>
          <a:p>
            <a:pPr marL="0" indent="0">
              <a:buNone/>
            </a:pPr>
            <a:r>
              <a:rPr lang="en-US" altLang="zh-CN" sz="2400" dirty="0">
                <a:cs typeface="Arial" pitchFamily="34" charset="0"/>
              </a:rPr>
              <a:t>        –</a:t>
            </a:r>
            <a:r>
              <a:rPr lang="zh-CN" altLang="en-US" sz="2400" spc="805" dirty="0">
                <a:cs typeface="Times New Roman"/>
              </a:rPr>
              <a:t> </a:t>
            </a:r>
            <a:r>
              <a:rPr lang="zh-CN" altLang="en-US" sz="2400" dirty="0">
                <a:cs typeface="SimSun"/>
              </a:rPr>
              <a:t>网络、拓扑</a:t>
            </a:r>
            <a:r>
              <a:rPr lang="en-US" altLang="zh-CN" sz="2400" dirty="0">
                <a:cs typeface="Calibri"/>
              </a:rPr>
              <a:t>…</a:t>
            </a:r>
          </a:p>
          <a:p>
            <a:pPr marL="0" indent="0">
              <a:buNone/>
            </a:pPr>
            <a:r>
              <a:rPr lang="zh-CN" altLang="en-US" sz="2400" dirty="0">
                <a:cs typeface="SimSun"/>
              </a:rPr>
              <a:t>    </a:t>
            </a:r>
            <a:r>
              <a:rPr lang="en-US" altLang="zh-CN" sz="2400" dirty="0">
                <a:cs typeface="Arial" pitchFamily="34" charset="0"/>
              </a:rPr>
              <a:t>    – </a:t>
            </a:r>
            <a:r>
              <a:rPr lang="zh-CN" altLang="en-US" sz="2400" dirty="0">
                <a:cs typeface="SimSun"/>
              </a:rPr>
              <a:t>关系类（可选的）</a:t>
            </a:r>
          </a:p>
          <a:p>
            <a:pPr marL="0" indent="0">
              <a:buNone/>
            </a:pPr>
            <a:endParaRPr lang="en-US" altLang="zh-CN" dirty="0">
              <a:solidFill>
                <a:schemeClr val="bg2"/>
              </a:solidFill>
              <a:latin typeface="Calibri"/>
              <a:cs typeface="Calibri"/>
            </a:endParaRPr>
          </a:p>
          <a:p>
            <a:endParaRPr lang="zh-CN" altLang="en-US" spc="15" dirty="0">
              <a:solidFill>
                <a:srgbClr val="FFFFFF"/>
              </a:solidFill>
              <a:latin typeface="SimSun"/>
              <a:cs typeface="SimSun"/>
            </a:endParaRPr>
          </a:p>
          <a:p>
            <a:endParaRPr lang="en-US" altLang="zh-CN" spc="15" dirty="0">
              <a:solidFill>
                <a:srgbClr val="FFFFFF"/>
              </a:solidFill>
              <a:latin typeface="SimSun"/>
              <a:cs typeface="SimSun"/>
            </a:endParaRPr>
          </a:p>
          <a:p>
            <a:endParaRPr lang="zh-CN" altLang="en-US" spc="15" dirty="0">
              <a:solidFill>
                <a:srgbClr val="FFFFFF"/>
              </a:solidFill>
              <a:latin typeface="SimSun"/>
              <a:cs typeface="SimSun"/>
            </a:endParaRPr>
          </a:p>
          <a:p>
            <a:endParaRPr lang="zh-CN" altLang="en-US" dirty="0"/>
          </a:p>
        </p:txBody>
      </p:sp>
      <p:sp>
        <p:nvSpPr>
          <p:cNvPr id="18" name="标题 17"/>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1.3 Geodatabase</a:t>
            </a:r>
            <a:r>
              <a:rPr lang="en-US" altLang="zh-CN" b="1" dirty="0">
                <a:latin typeface="黑体" panose="02010609060101010101" pitchFamily="49" charset="-122"/>
                <a:ea typeface="黑体" panose="02010609060101010101" pitchFamily="49" charset="-122"/>
                <a:cs typeface="Arial" pitchFamily="34" charset="0"/>
              </a:rPr>
              <a:t>-</a:t>
            </a:r>
            <a:r>
              <a:rPr lang="zh-CN" altLang="en-US" b="1" dirty="0">
                <a:solidFill>
                  <a:srgbClr val="FF0000"/>
                </a:solidFill>
                <a:latin typeface="黑体" panose="02010609060101010101" pitchFamily="49" charset="-122"/>
                <a:ea typeface="黑体" panose="02010609060101010101" pitchFamily="49" charset="-122"/>
                <a:cs typeface="SimHei"/>
              </a:rPr>
              <a:t>要素数据集</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0" name="内容占位符 1"/>
          <p:cNvSpPr txBox="1">
            <a:spLocks/>
          </p:cNvSpPr>
          <p:nvPr/>
        </p:nvSpPr>
        <p:spPr>
          <a:xfrm>
            <a:off x="8618549" y="476672"/>
            <a:ext cx="3310707" cy="612068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4">
              <a:lnSpc>
                <a:spcPct val="140000"/>
              </a:lnSpc>
              <a:buFont typeface="Arial" pitchFamily="34" charset="0"/>
              <a:buNone/>
            </a:pPr>
            <a:r>
              <a:rPr lang="zh-CN" altLang="en-US" sz="2000" b="1" dirty="0">
                <a:solidFill>
                  <a:srgbClr val="FF0000"/>
                </a:solidFill>
              </a:rPr>
              <a:t>空间参考系统</a:t>
            </a:r>
          </a:p>
          <a:p>
            <a:pPr>
              <a:lnSpc>
                <a:spcPct val="140000"/>
              </a:lnSpc>
              <a:buFont typeface="Arial" pitchFamily="34" charset="0"/>
              <a:buNone/>
            </a:pPr>
            <a:r>
              <a:rPr lang="zh-CN" altLang="en-US" sz="2000" b="1" dirty="0">
                <a:solidFill>
                  <a:schemeClr val="bg1"/>
                </a:solidFill>
              </a:rPr>
              <a:t>      当建立要素数据集或独立的要素类时，必须指定其空间参考。一个要素类的空间参考指定了它的坐标系统、空间域和精度。坐标系统（</a:t>
            </a:r>
            <a:r>
              <a:rPr lang="en-US" altLang="zh-CN" sz="2000" b="1" dirty="0">
                <a:solidFill>
                  <a:schemeClr val="bg1"/>
                </a:solidFill>
              </a:rPr>
              <a:t>Coordinate System</a:t>
            </a:r>
            <a:r>
              <a:rPr lang="zh-CN" altLang="en-US" sz="2000" b="1" dirty="0">
                <a:solidFill>
                  <a:schemeClr val="bg1"/>
                </a:solidFill>
              </a:rPr>
              <a:t>）可以是地理坐标、</a:t>
            </a:r>
            <a:r>
              <a:rPr lang="en-US" altLang="zh-CN" sz="2000" b="1" dirty="0">
                <a:solidFill>
                  <a:schemeClr val="bg1"/>
                </a:solidFill>
              </a:rPr>
              <a:t>UTM</a:t>
            </a:r>
            <a:r>
              <a:rPr lang="zh-CN" altLang="en-US" sz="2000" b="1" dirty="0">
                <a:solidFill>
                  <a:schemeClr val="bg1"/>
                </a:solidFill>
              </a:rPr>
              <a:t>坐标、平面坐标；空间域（</a:t>
            </a:r>
            <a:r>
              <a:rPr lang="en-US" altLang="zh-CN" sz="2000" b="1" dirty="0">
                <a:solidFill>
                  <a:schemeClr val="bg1"/>
                </a:solidFill>
              </a:rPr>
              <a:t>Spatial Domain</a:t>
            </a:r>
            <a:r>
              <a:rPr lang="zh-CN" altLang="en-US" sz="2000" b="1" dirty="0">
                <a:solidFill>
                  <a:schemeClr val="bg1"/>
                </a:solidFill>
              </a:rPr>
              <a:t>）描述</a:t>
            </a:r>
            <a:r>
              <a:rPr lang="en-US" altLang="zh-CN" sz="2000" b="1" dirty="0">
                <a:solidFill>
                  <a:schemeClr val="bg1"/>
                </a:solidFill>
              </a:rPr>
              <a:t>X</a:t>
            </a:r>
            <a:r>
              <a:rPr lang="zh-CN" altLang="en-US" sz="2000" b="1" dirty="0">
                <a:solidFill>
                  <a:schemeClr val="bg1"/>
                </a:solidFill>
              </a:rPr>
              <a:t>、</a:t>
            </a:r>
            <a:r>
              <a:rPr lang="en-US" altLang="zh-CN" sz="2000" b="1" dirty="0">
                <a:solidFill>
                  <a:schemeClr val="bg1"/>
                </a:solidFill>
              </a:rPr>
              <a:t>Y</a:t>
            </a:r>
            <a:r>
              <a:rPr lang="zh-CN" altLang="en-US" sz="2000" b="1" dirty="0">
                <a:solidFill>
                  <a:schemeClr val="bg1"/>
                </a:solidFill>
              </a:rPr>
              <a:t>坐标范围、测量</a:t>
            </a:r>
            <a:r>
              <a:rPr lang="en-US" altLang="zh-CN" sz="2000" b="1" dirty="0">
                <a:solidFill>
                  <a:schemeClr val="bg1"/>
                </a:solidFill>
              </a:rPr>
              <a:t>M</a:t>
            </a:r>
            <a:r>
              <a:rPr lang="zh-CN" altLang="en-US" sz="2000" b="1" dirty="0">
                <a:solidFill>
                  <a:schemeClr val="bg1"/>
                </a:solidFill>
              </a:rPr>
              <a:t>范围和</a:t>
            </a:r>
            <a:r>
              <a:rPr lang="en-US" altLang="zh-CN" sz="2000" b="1" dirty="0">
                <a:solidFill>
                  <a:schemeClr val="bg1"/>
                </a:solidFill>
              </a:rPr>
              <a:t>Z</a:t>
            </a:r>
            <a:r>
              <a:rPr lang="zh-CN" altLang="en-US" sz="2000" b="1" dirty="0">
                <a:solidFill>
                  <a:schemeClr val="bg1"/>
                </a:solidFill>
              </a:rPr>
              <a:t>值范围。</a:t>
            </a:r>
          </a:p>
          <a:p>
            <a:endParaRPr lang="zh-CN" altLang="en-US" sz="2000" dirty="0"/>
          </a:p>
        </p:txBody>
      </p:sp>
    </p:spTree>
    <p:extLst>
      <p:ext uri="{BB962C8B-B14F-4D97-AF65-F5344CB8AC3E}">
        <p14:creationId xmlns:p14="http://schemas.microsoft.com/office/powerpoint/2010/main" val="230653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4873beb7-5857-4685-be1f-d57550cc96cc"/>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1889</Words>
  <Application>Microsoft Office PowerPoint</Application>
  <PresentationFormat>自定义</PresentationFormat>
  <Paragraphs>214</Paragraphs>
  <Slides>43</Slides>
  <Notes>0</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43</vt:i4>
      </vt:variant>
    </vt:vector>
  </HeadingPairs>
  <TitlesOfParts>
    <vt:vector size="61" baseType="lpstr">
      <vt:lpstr>MS UI Gothic</vt:lpstr>
      <vt:lpstr>等线</vt:lpstr>
      <vt:lpstr>等线 Light</vt:lpstr>
      <vt:lpstr>仿宋_GB2312</vt:lpstr>
      <vt:lpstr>SimHei</vt:lpstr>
      <vt:lpstr>SimHei</vt:lpstr>
      <vt:lpstr>宋体</vt:lpstr>
      <vt:lpstr>宋体</vt:lpstr>
      <vt:lpstr>微软雅黑</vt:lpstr>
      <vt:lpstr>Arial</vt:lpstr>
      <vt:lpstr>Calibri</vt:lpstr>
      <vt:lpstr>Times New Roman</vt:lpstr>
      <vt:lpstr>Wingdings</vt:lpstr>
      <vt:lpstr>数字蓝色隧道 16x9</vt:lpstr>
      <vt:lpstr>2_数字蓝色隧道 16x9</vt:lpstr>
      <vt:lpstr>3_数字蓝色隧道 16x9</vt:lpstr>
      <vt:lpstr>1_数字蓝色隧道 16x9</vt:lpstr>
      <vt:lpstr>自定义设计方案</vt:lpstr>
      <vt:lpstr>PowerPoint 演示文稿</vt:lpstr>
      <vt:lpstr>主要内容</vt:lpstr>
      <vt:lpstr>1.ArcGIS数据组织方式</vt:lpstr>
      <vt:lpstr>1.1 Shapefile</vt:lpstr>
      <vt:lpstr>1.2 Coverage</vt:lpstr>
      <vt:lpstr>1.3 Geodatabase</vt:lpstr>
      <vt:lpstr>1.3 Geodatabase</vt:lpstr>
      <vt:lpstr>1.3 Geodatabase</vt:lpstr>
      <vt:lpstr>1.3 Geodatabase-要素数据集</vt:lpstr>
      <vt:lpstr>1.3 Geodatabase–</vt:lpstr>
      <vt:lpstr>1.4 栅格数据组织</vt:lpstr>
      <vt:lpstr>1.4 栅格数据组织</vt:lpstr>
      <vt:lpstr>1.4 栅格数据组织</vt:lpstr>
      <vt:lpstr>1.5 点云数据组织</vt:lpstr>
      <vt:lpstr>1.5 点云数据组织</vt:lpstr>
      <vt:lpstr>1.5 点云数据组织</vt:lpstr>
      <vt:lpstr>2.空间数据库创建</vt:lpstr>
      <vt:lpstr>2.1 Shapefile</vt:lpstr>
      <vt:lpstr>2.1 Shapefile</vt:lpstr>
      <vt:lpstr>2.1 Shapefile</vt:lpstr>
      <vt:lpstr>2.1 Shapefile</vt:lpstr>
      <vt:lpstr>属性表的连接（join）与关 联（Relate）</vt:lpstr>
      <vt:lpstr>2.2 Geodatabase创建</vt:lpstr>
      <vt:lpstr>2.2 Geodatabase创建</vt:lpstr>
      <vt:lpstr>2.2 Geodatabase创建</vt:lpstr>
      <vt:lpstr>3.数据采集</vt:lpstr>
      <vt:lpstr>3.数据采集</vt:lpstr>
      <vt:lpstr>3.数据采集</vt:lpstr>
      <vt:lpstr>3.数据采集</vt:lpstr>
      <vt:lpstr>3.数据采集</vt:lpstr>
      <vt:lpstr>3.数据采集</vt:lpstr>
      <vt:lpstr>3.数据采集</vt:lpstr>
      <vt:lpstr>3.数据采集</vt:lpstr>
      <vt:lpstr>3.数据采集</vt:lpstr>
      <vt:lpstr>4. 地理配准</vt:lpstr>
      <vt:lpstr>4.1 地理配准-遥感影像的空间配准</vt:lpstr>
      <vt:lpstr>4.1 地理-遥感影像的空间配准</vt:lpstr>
      <vt:lpstr>4.1 地理配准-遥感影像的空间配准</vt:lpstr>
      <vt:lpstr>4.1 地理配准-遥感影像的空间配准</vt:lpstr>
      <vt:lpstr>4.1 地理配准-遥感影像的空间配准</vt:lpstr>
      <vt:lpstr>4.1 地理配准-遥感影像的空间配准</vt:lpstr>
      <vt:lpstr>4.2 地理配准-地形图的空间配准</vt:lpstr>
      <vt:lpstr>作 业</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2025-02-24T04:33:27Z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